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65" r:id="rId5"/>
    <p:sldId id="268" r:id="rId6"/>
    <p:sldId id="274" r:id="rId7"/>
    <p:sldId id="275" r:id="rId8"/>
    <p:sldId id="278" r:id="rId9"/>
    <p:sldId id="279" r:id="rId10"/>
    <p:sldId id="272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9" r:id="rId19"/>
    <p:sldId id="267" r:id="rId20"/>
    <p:sldId id="288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52" autoAdjust="0"/>
  </p:normalViewPr>
  <p:slideViewPr>
    <p:cSldViewPr snapToGrid="0" showGuides="1">
      <p:cViewPr varScale="1">
        <p:scale>
          <a:sx n="103" d="100"/>
          <a:sy n="103" d="100"/>
        </p:scale>
        <p:origin x="132" y="384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Cumulative</a:t>
            </a:r>
            <a:r>
              <a:rPr lang="en-US" sz="1600" b="0" baseline="0" dirty="0" smtClean="0">
                <a:solidFill>
                  <a:schemeClr val="tx1"/>
                </a:solidFill>
                <a:latin typeface="+mn-lt"/>
              </a:rPr>
              <a:t> Costs</a:t>
            </a:r>
            <a:endParaRPr lang="en-US" sz="1600" b="0" dirty="0">
              <a:solidFill>
                <a:schemeClr val="tx1"/>
              </a:solidFill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10</c:v>
                </c:pt>
                <c:pt idx="2">
                  <c:v>Year 20</c:v>
                </c:pt>
                <c:pt idx="3">
                  <c:v>Year 30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100000</c:v>
                </c:pt>
                <c:pt idx="1">
                  <c:v>2000000</c:v>
                </c:pt>
                <c:pt idx="2">
                  <c:v>6000000</c:v>
                </c:pt>
                <c:pt idx="3">
                  <c:v>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B-4365-8A28-E468A071A6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10</c:v>
                </c:pt>
                <c:pt idx="2">
                  <c:v>Year 20</c:v>
                </c:pt>
                <c:pt idx="3">
                  <c:v>Year 30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6000000</c:v>
                </c:pt>
                <c:pt idx="1">
                  <c:v>200000</c:v>
                </c:pt>
                <c:pt idx="2">
                  <c:v>1000000</c:v>
                </c:pt>
                <c:pt idx="3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B-4365-8A28-E468A071A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743136"/>
        <c:axId val="267735688"/>
      </c:area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DFE1"/>
            </a:solidFill>
            <a:ln>
              <a:noFill/>
            </a:ln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10</c:v>
                </c:pt>
                <c:pt idx="2">
                  <c:v>Year 20</c:v>
                </c:pt>
                <c:pt idx="3">
                  <c:v>Year 30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B-4365-8A28-E468A071A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743136"/>
        <c:axId val="267735688"/>
      </c:barChart>
      <c:catAx>
        <c:axId val="2677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35688"/>
        <c:crosses val="autoZero"/>
        <c:auto val="1"/>
        <c:lblAlgn val="ctr"/>
        <c:lblOffset val="100"/>
        <c:noMultiLvlLbl val="0"/>
      </c:catAx>
      <c:valAx>
        <c:axId val="267735688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67743136"/>
        <c:crosses val="autoZero"/>
        <c:crossBetween val="between"/>
        <c:majorUnit val="1000000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000E-1A2E-4D2B-BADE-37753AB93090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6AB8-ACBE-42E6-92F5-667EDDCD9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ACFF-56C3-4453-9BAD-A02FE717F83E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24slides.com/?utm_campaign=mp&amp;utm_medium=ppt&amp;utm_source=pptlink&amp;utm_content=&amp;utm_term=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24slides.com/?utm_campaign=mp&amp;utm_medium=ppt&amp;utm_source=pptlink&amp;utm_content=&amp;utm_term=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944100" y="4161794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690066" y="1891728"/>
            <a:ext cx="5786662" cy="28623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ASSET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MANAGEMENT</a:t>
            </a:r>
          </a:p>
          <a:p>
            <a:r>
              <a:rPr lang="en-US" sz="6000" dirty="0" smtClean="0">
                <a:solidFill>
                  <a:schemeClr val="bg1"/>
                </a:solidFill>
                <a:latin typeface="+mj-lt"/>
              </a:rPr>
              <a:t>POLICY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236303"/>
            <a:ext cx="1892812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85843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MANAGEMENT POLICY  </a:t>
            </a:r>
          </a:p>
          <a:p>
            <a:pPr algn="ctr"/>
            <a:r>
              <a:rPr lang="en-US" sz="3200" dirty="0" smtClean="0">
                <a:latin typeface="+mj-lt"/>
              </a:rPr>
              <a:t>&amp; STRATEGIC DIRECTION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574869" y="1441764"/>
            <a:ext cx="4659090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Defines Where you are 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Sets out the Key Principles and Goals that will Guide your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Outlines your Vision of Success and How Progress Will be Measured 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BC4C978-44FE-460A-AE62-87C0408DA5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47809" y="2148407"/>
            <a:ext cx="285750" cy="214313"/>
            <a:chOff x="2614613" y="809625"/>
            <a:chExt cx="285750" cy="214313"/>
          </a:xfrm>
          <a:solidFill>
            <a:schemeClr val="bg1"/>
          </a:solidFill>
        </p:grpSpPr>
        <p:sp>
          <p:nvSpPr>
            <p:cNvPr id="63" name="Freeform 78">
              <a:extLst>
                <a:ext uri="{FF2B5EF4-FFF2-40B4-BE49-F238E27FC236}">
                  <a16:creationId xmlns:a16="http://schemas.microsoft.com/office/drawing/2014/main" id="{D266A92F-F123-48ED-BA6A-EA2E76ED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809625"/>
              <a:ext cx="133350" cy="214313"/>
            </a:xfrm>
            <a:custGeom>
              <a:avLst/>
              <a:gdLst>
                <a:gd name="T0" fmla="*/ 316 w 335"/>
                <a:gd name="T1" fmla="*/ 47 h 540"/>
                <a:gd name="T2" fmla="*/ 325 w 335"/>
                <a:gd name="T3" fmla="*/ 43 h 540"/>
                <a:gd name="T4" fmla="*/ 331 w 335"/>
                <a:gd name="T5" fmla="*/ 37 h 540"/>
                <a:gd name="T6" fmla="*/ 335 w 335"/>
                <a:gd name="T7" fmla="*/ 28 h 540"/>
                <a:gd name="T8" fmla="*/ 335 w 335"/>
                <a:gd name="T9" fmla="*/ 19 h 540"/>
                <a:gd name="T10" fmla="*/ 331 w 335"/>
                <a:gd name="T11" fmla="*/ 10 h 540"/>
                <a:gd name="T12" fmla="*/ 325 w 335"/>
                <a:gd name="T13" fmla="*/ 4 h 540"/>
                <a:gd name="T14" fmla="*/ 316 w 335"/>
                <a:gd name="T15" fmla="*/ 0 h 540"/>
                <a:gd name="T16" fmla="*/ 294 w 335"/>
                <a:gd name="T17" fmla="*/ 0 h 540"/>
                <a:gd name="T18" fmla="*/ 260 w 335"/>
                <a:gd name="T19" fmla="*/ 3 h 540"/>
                <a:gd name="T20" fmla="*/ 227 w 335"/>
                <a:gd name="T21" fmla="*/ 10 h 540"/>
                <a:gd name="T22" fmla="*/ 198 w 335"/>
                <a:gd name="T23" fmla="*/ 20 h 540"/>
                <a:gd name="T24" fmla="*/ 169 w 335"/>
                <a:gd name="T25" fmla="*/ 33 h 540"/>
                <a:gd name="T26" fmla="*/ 142 w 335"/>
                <a:gd name="T27" fmla="*/ 49 h 540"/>
                <a:gd name="T28" fmla="*/ 117 w 335"/>
                <a:gd name="T29" fmla="*/ 68 h 540"/>
                <a:gd name="T30" fmla="*/ 95 w 335"/>
                <a:gd name="T31" fmla="*/ 89 h 540"/>
                <a:gd name="T32" fmla="*/ 75 w 335"/>
                <a:gd name="T33" fmla="*/ 113 h 540"/>
                <a:gd name="T34" fmla="*/ 57 w 335"/>
                <a:gd name="T35" fmla="*/ 141 h 540"/>
                <a:gd name="T36" fmla="*/ 41 w 335"/>
                <a:gd name="T37" fmla="*/ 170 h 540"/>
                <a:gd name="T38" fmla="*/ 27 w 335"/>
                <a:gd name="T39" fmla="*/ 202 h 540"/>
                <a:gd name="T40" fmla="*/ 17 w 335"/>
                <a:gd name="T41" fmla="*/ 236 h 540"/>
                <a:gd name="T42" fmla="*/ 8 w 335"/>
                <a:gd name="T43" fmla="*/ 272 h 540"/>
                <a:gd name="T44" fmla="*/ 3 w 335"/>
                <a:gd name="T45" fmla="*/ 310 h 540"/>
                <a:gd name="T46" fmla="*/ 0 w 335"/>
                <a:gd name="T47" fmla="*/ 351 h 540"/>
                <a:gd name="T48" fmla="*/ 1 w 335"/>
                <a:gd name="T49" fmla="*/ 390 h 540"/>
                <a:gd name="T50" fmla="*/ 7 w 335"/>
                <a:gd name="T51" fmla="*/ 422 h 540"/>
                <a:gd name="T52" fmla="*/ 20 w 335"/>
                <a:gd name="T53" fmla="*/ 452 h 540"/>
                <a:gd name="T54" fmla="*/ 38 w 335"/>
                <a:gd name="T55" fmla="*/ 478 h 540"/>
                <a:gd name="T56" fmla="*/ 61 w 335"/>
                <a:gd name="T57" fmla="*/ 502 h 540"/>
                <a:gd name="T58" fmla="*/ 88 w 335"/>
                <a:gd name="T59" fmla="*/ 520 h 540"/>
                <a:gd name="T60" fmla="*/ 117 w 335"/>
                <a:gd name="T61" fmla="*/ 532 h 540"/>
                <a:gd name="T62" fmla="*/ 150 w 335"/>
                <a:gd name="T63" fmla="*/ 539 h 540"/>
                <a:gd name="T64" fmla="*/ 185 w 335"/>
                <a:gd name="T65" fmla="*/ 539 h 540"/>
                <a:gd name="T66" fmla="*/ 218 w 335"/>
                <a:gd name="T67" fmla="*/ 532 h 540"/>
                <a:gd name="T68" fmla="*/ 248 w 335"/>
                <a:gd name="T69" fmla="*/ 520 h 540"/>
                <a:gd name="T70" fmla="*/ 274 w 335"/>
                <a:gd name="T71" fmla="*/ 502 h 540"/>
                <a:gd name="T72" fmla="*/ 297 w 335"/>
                <a:gd name="T73" fmla="*/ 478 h 540"/>
                <a:gd name="T74" fmla="*/ 315 w 335"/>
                <a:gd name="T75" fmla="*/ 452 h 540"/>
                <a:gd name="T76" fmla="*/ 328 w 335"/>
                <a:gd name="T77" fmla="*/ 422 h 540"/>
                <a:gd name="T78" fmla="*/ 334 w 335"/>
                <a:gd name="T79" fmla="*/ 390 h 540"/>
                <a:gd name="T80" fmla="*/ 334 w 335"/>
                <a:gd name="T81" fmla="*/ 355 h 540"/>
                <a:gd name="T82" fmla="*/ 328 w 335"/>
                <a:gd name="T83" fmla="*/ 322 h 540"/>
                <a:gd name="T84" fmla="*/ 315 w 335"/>
                <a:gd name="T85" fmla="*/ 292 h 540"/>
                <a:gd name="T86" fmla="*/ 297 w 335"/>
                <a:gd name="T87" fmla="*/ 265 h 540"/>
                <a:gd name="T88" fmla="*/ 274 w 335"/>
                <a:gd name="T89" fmla="*/ 242 h 540"/>
                <a:gd name="T90" fmla="*/ 248 w 335"/>
                <a:gd name="T91" fmla="*/ 224 h 540"/>
                <a:gd name="T92" fmla="*/ 218 w 335"/>
                <a:gd name="T93" fmla="*/ 212 h 540"/>
                <a:gd name="T94" fmla="*/ 185 w 335"/>
                <a:gd name="T95" fmla="*/ 204 h 540"/>
                <a:gd name="T96" fmla="*/ 153 w 335"/>
                <a:gd name="T97" fmla="*/ 204 h 540"/>
                <a:gd name="T98" fmla="*/ 126 w 335"/>
                <a:gd name="T99" fmla="*/ 209 h 540"/>
                <a:gd name="T100" fmla="*/ 99 w 335"/>
                <a:gd name="T101" fmla="*/ 218 h 540"/>
                <a:gd name="T102" fmla="*/ 76 w 335"/>
                <a:gd name="T103" fmla="*/ 232 h 540"/>
                <a:gd name="T104" fmla="*/ 73 w 335"/>
                <a:gd name="T105" fmla="*/ 214 h 540"/>
                <a:gd name="T106" fmla="*/ 94 w 335"/>
                <a:gd name="T107" fmla="*/ 170 h 540"/>
                <a:gd name="T108" fmla="*/ 119 w 335"/>
                <a:gd name="T109" fmla="*/ 133 h 540"/>
                <a:gd name="T110" fmla="*/ 150 w 335"/>
                <a:gd name="T111" fmla="*/ 104 h 540"/>
                <a:gd name="T112" fmla="*/ 183 w 335"/>
                <a:gd name="T113" fmla="*/ 80 h 540"/>
                <a:gd name="T114" fmla="*/ 218 w 335"/>
                <a:gd name="T115" fmla="*/ 64 h 540"/>
                <a:gd name="T116" fmla="*/ 255 w 335"/>
                <a:gd name="T117" fmla="*/ 54 h 540"/>
                <a:gd name="T118" fmla="*/ 293 w 335"/>
                <a:gd name="T119" fmla="*/ 4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540">
                  <a:moveTo>
                    <a:pt x="312" y="47"/>
                  </a:moveTo>
                  <a:lnTo>
                    <a:pt x="316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29" y="41"/>
                  </a:lnTo>
                  <a:lnTo>
                    <a:pt x="331" y="37"/>
                  </a:lnTo>
                  <a:lnTo>
                    <a:pt x="333" y="33"/>
                  </a:lnTo>
                  <a:lnTo>
                    <a:pt x="335" y="28"/>
                  </a:lnTo>
                  <a:lnTo>
                    <a:pt x="335" y="24"/>
                  </a:lnTo>
                  <a:lnTo>
                    <a:pt x="335" y="19"/>
                  </a:lnTo>
                  <a:lnTo>
                    <a:pt x="333" y="15"/>
                  </a:lnTo>
                  <a:lnTo>
                    <a:pt x="331" y="10"/>
                  </a:lnTo>
                  <a:lnTo>
                    <a:pt x="329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294" y="0"/>
                  </a:lnTo>
                  <a:lnTo>
                    <a:pt x="277" y="1"/>
                  </a:lnTo>
                  <a:lnTo>
                    <a:pt x="260" y="3"/>
                  </a:lnTo>
                  <a:lnTo>
                    <a:pt x="244" y="6"/>
                  </a:lnTo>
                  <a:lnTo>
                    <a:pt x="227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69" y="33"/>
                  </a:lnTo>
                  <a:lnTo>
                    <a:pt x="155" y="40"/>
                  </a:lnTo>
                  <a:lnTo>
                    <a:pt x="142" y="49"/>
                  </a:lnTo>
                  <a:lnTo>
                    <a:pt x="130" y="58"/>
                  </a:lnTo>
                  <a:lnTo>
                    <a:pt x="117" y="68"/>
                  </a:lnTo>
                  <a:lnTo>
                    <a:pt x="106" y="78"/>
                  </a:lnTo>
                  <a:lnTo>
                    <a:pt x="95" y="89"/>
                  </a:lnTo>
                  <a:lnTo>
                    <a:pt x="84" y="101"/>
                  </a:lnTo>
                  <a:lnTo>
                    <a:pt x="75" y="113"/>
                  </a:lnTo>
                  <a:lnTo>
                    <a:pt x="65" y="127"/>
                  </a:lnTo>
                  <a:lnTo>
                    <a:pt x="57" y="141"/>
                  </a:lnTo>
                  <a:lnTo>
                    <a:pt x="48" y="154"/>
                  </a:lnTo>
                  <a:lnTo>
                    <a:pt x="41" y="170"/>
                  </a:lnTo>
                  <a:lnTo>
                    <a:pt x="34" y="185"/>
                  </a:lnTo>
                  <a:lnTo>
                    <a:pt x="27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2" y="254"/>
                  </a:lnTo>
                  <a:lnTo>
                    <a:pt x="8" y="272"/>
                  </a:lnTo>
                  <a:lnTo>
                    <a:pt x="5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1" y="390"/>
                  </a:lnTo>
                  <a:lnTo>
                    <a:pt x="3" y="405"/>
                  </a:lnTo>
                  <a:lnTo>
                    <a:pt x="7" y="422"/>
                  </a:lnTo>
                  <a:lnTo>
                    <a:pt x="12" y="437"/>
                  </a:lnTo>
                  <a:lnTo>
                    <a:pt x="20" y="452"/>
                  </a:lnTo>
                  <a:lnTo>
                    <a:pt x="28" y="466"/>
                  </a:lnTo>
                  <a:lnTo>
                    <a:pt x="38" y="478"/>
                  </a:lnTo>
                  <a:lnTo>
                    <a:pt x="48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2" y="527"/>
                  </a:lnTo>
                  <a:lnTo>
                    <a:pt x="117" y="532"/>
                  </a:lnTo>
                  <a:lnTo>
                    <a:pt x="134" y="537"/>
                  </a:lnTo>
                  <a:lnTo>
                    <a:pt x="150" y="539"/>
                  </a:lnTo>
                  <a:lnTo>
                    <a:pt x="168" y="540"/>
                  </a:lnTo>
                  <a:lnTo>
                    <a:pt x="185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1" y="511"/>
                  </a:lnTo>
                  <a:lnTo>
                    <a:pt x="274" y="502"/>
                  </a:lnTo>
                  <a:lnTo>
                    <a:pt x="287" y="491"/>
                  </a:lnTo>
                  <a:lnTo>
                    <a:pt x="297" y="478"/>
                  </a:lnTo>
                  <a:lnTo>
                    <a:pt x="307" y="466"/>
                  </a:lnTo>
                  <a:lnTo>
                    <a:pt x="315" y="452"/>
                  </a:lnTo>
                  <a:lnTo>
                    <a:pt x="323" y="437"/>
                  </a:lnTo>
                  <a:lnTo>
                    <a:pt x="328" y="422"/>
                  </a:lnTo>
                  <a:lnTo>
                    <a:pt x="332" y="405"/>
                  </a:lnTo>
                  <a:lnTo>
                    <a:pt x="334" y="390"/>
                  </a:lnTo>
                  <a:lnTo>
                    <a:pt x="335" y="371"/>
                  </a:lnTo>
                  <a:lnTo>
                    <a:pt x="334" y="355"/>
                  </a:lnTo>
                  <a:lnTo>
                    <a:pt x="332" y="338"/>
                  </a:lnTo>
                  <a:lnTo>
                    <a:pt x="328" y="322"/>
                  </a:lnTo>
                  <a:lnTo>
                    <a:pt x="323" y="307"/>
                  </a:lnTo>
                  <a:lnTo>
                    <a:pt x="315" y="292"/>
                  </a:lnTo>
                  <a:lnTo>
                    <a:pt x="307" y="278"/>
                  </a:lnTo>
                  <a:lnTo>
                    <a:pt x="297" y="265"/>
                  </a:lnTo>
                  <a:lnTo>
                    <a:pt x="287" y="253"/>
                  </a:lnTo>
                  <a:lnTo>
                    <a:pt x="274" y="242"/>
                  </a:lnTo>
                  <a:lnTo>
                    <a:pt x="261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5" y="204"/>
                  </a:lnTo>
                  <a:lnTo>
                    <a:pt x="168" y="204"/>
                  </a:lnTo>
                  <a:lnTo>
                    <a:pt x="153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99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4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19" y="133"/>
                  </a:lnTo>
                  <a:lnTo>
                    <a:pt x="134" y="117"/>
                  </a:lnTo>
                  <a:lnTo>
                    <a:pt x="150" y="104"/>
                  </a:lnTo>
                  <a:lnTo>
                    <a:pt x="166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7" y="58"/>
                  </a:lnTo>
                  <a:lnTo>
                    <a:pt x="255" y="54"/>
                  </a:lnTo>
                  <a:lnTo>
                    <a:pt x="274" y="51"/>
                  </a:lnTo>
                  <a:lnTo>
                    <a:pt x="293" y="49"/>
                  </a:lnTo>
                  <a:lnTo>
                    <a:pt x="3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6CE1D3D5-5ADE-4089-BF13-E4D2B7AA9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809625"/>
              <a:ext cx="133350" cy="214313"/>
            </a:xfrm>
            <a:custGeom>
              <a:avLst/>
              <a:gdLst>
                <a:gd name="T0" fmla="*/ 154 w 336"/>
                <a:gd name="T1" fmla="*/ 204 h 540"/>
                <a:gd name="T2" fmla="*/ 126 w 336"/>
                <a:gd name="T3" fmla="*/ 209 h 540"/>
                <a:gd name="T4" fmla="*/ 100 w 336"/>
                <a:gd name="T5" fmla="*/ 218 h 540"/>
                <a:gd name="T6" fmla="*/ 76 w 336"/>
                <a:gd name="T7" fmla="*/ 232 h 540"/>
                <a:gd name="T8" fmla="*/ 73 w 336"/>
                <a:gd name="T9" fmla="*/ 214 h 540"/>
                <a:gd name="T10" fmla="*/ 94 w 336"/>
                <a:gd name="T11" fmla="*/ 170 h 540"/>
                <a:gd name="T12" fmla="*/ 120 w 336"/>
                <a:gd name="T13" fmla="*/ 133 h 540"/>
                <a:gd name="T14" fmla="*/ 150 w 336"/>
                <a:gd name="T15" fmla="*/ 104 h 540"/>
                <a:gd name="T16" fmla="*/ 183 w 336"/>
                <a:gd name="T17" fmla="*/ 80 h 540"/>
                <a:gd name="T18" fmla="*/ 218 w 336"/>
                <a:gd name="T19" fmla="*/ 64 h 540"/>
                <a:gd name="T20" fmla="*/ 255 w 336"/>
                <a:gd name="T21" fmla="*/ 54 h 540"/>
                <a:gd name="T22" fmla="*/ 294 w 336"/>
                <a:gd name="T23" fmla="*/ 49 h 540"/>
                <a:gd name="T24" fmla="*/ 317 w 336"/>
                <a:gd name="T25" fmla="*/ 47 h 540"/>
                <a:gd name="T26" fmla="*/ 325 w 336"/>
                <a:gd name="T27" fmla="*/ 43 h 540"/>
                <a:gd name="T28" fmla="*/ 332 w 336"/>
                <a:gd name="T29" fmla="*/ 37 h 540"/>
                <a:gd name="T30" fmla="*/ 336 w 336"/>
                <a:gd name="T31" fmla="*/ 28 h 540"/>
                <a:gd name="T32" fmla="*/ 336 w 336"/>
                <a:gd name="T33" fmla="*/ 19 h 540"/>
                <a:gd name="T34" fmla="*/ 332 w 336"/>
                <a:gd name="T35" fmla="*/ 10 h 540"/>
                <a:gd name="T36" fmla="*/ 325 w 336"/>
                <a:gd name="T37" fmla="*/ 4 h 540"/>
                <a:gd name="T38" fmla="*/ 317 w 336"/>
                <a:gd name="T39" fmla="*/ 0 h 540"/>
                <a:gd name="T40" fmla="*/ 295 w 336"/>
                <a:gd name="T41" fmla="*/ 0 h 540"/>
                <a:gd name="T42" fmla="*/ 261 w 336"/>
                <a:gd name="T43" fmla="*/ 3 h 540"/>
                <a:gd name="T44" fmla="*/ 228 w 336"/>
                <a:gd name="T45" fmla="*/ 10 h 540"/>
                <a:gd name="T46" fmla="*/ 198 w 336"/>
                <a:gd name="T47" fmla="*/ 20 h 540"/>
                <a:gd name="T48" fmla="*/ 170 w 336"/>
                <a:gd name="T49" fmla="*/ 33 h 540"/>
                <a:gd name="T50" fmla="*/ 142 w 336"/>
                <a:gd name="T51" fmla="*/ 49 h 540"/>
                <a:gd name="T52" fmla="*/ 118 w 336"/>
                <a:gd name="T53" fmla="*/ 68 h 540"/>
                <a:gd name="T54" fmla="*/ 96 w 336"/>
                <a:gd name="T55" fmla="*/ 89 h 540"/>
                <a:gd name="T56" fmla="*/ 75 w 336"/>
                <a:gd name="T57" fmla="*/ 113 h 540"/>
                <a:gd name="T58" fmla="*/ 56 w 336"/>
                <a:gd name="T59" fmla="*/ 141 h 540"/>
                <a:gd name="T60" fmla="*/ 42 w 336"/>
                <a:gd name="T61" fmla="*/ 170 h 540"/>
                <a:gd name="T62" fmla="*/ 28 w 336"/>
                <a:gd name="T63" fmla="*/ 202 h 540"/>
                <a:gd name="T64" fmla="*/ 17 w 336"/>
                <a:gd name="T65" fmla="*/ 236 h 540"/>
                <a:gd name="T66" fmla="*/ 9 w 336"/>
                <a:gd name="T67" fmla="*/ 272 h 540"/>
                <a:gd name="T68" fmla="*/ 3 w 336"/>
                <a:gd name="T69" fmla="*/ 310 h 540"/>
                <a:gd name="T70" fmla="*/ 0 w 336"/>
                <a:gd name="T71" fmla="*/ 351 h 540"/>
                <a:gd name="T72" fmla="*/ 0 w 336"/>
                <a:gd name="T73" fmla="*/ 390 h 540"/>
                <a:gd name="T74" fmla="*/ 8 w 336"/>
                <a:gd name="T75" fmla="*/ 422 h 540"/>
                <a:gd name="T76" fmla="*/ 20 w 336"/>
                <a:gd name="T77" fmla="*/ 452 h 540"/>
                <a:gd name="T78" fmla="*/ 38 w 336"/>
                <a:gd name="T79" fmla="*/ 478 h 540"/>
                <a:gd name="T80" fmla="*/ 61 w 336"/>
                <a:gd name="T81" fmla="*/ 502 h 540"/>
                <a:gd name="T82" fmla="*/ 88 w 336"/>
                <a:gd name="T83" fmla="*/ 520 h 540"/>
                <a:gd name="T84" fmla="*/ 118 w 336"/>
                <a:gd name="T85" fmla="*/ 532 h 540"/>
                <a:gd name="T86" fmla="*/ 151 w 336"/>
                <a:gd name="T87" fmla="*/ 539 h 540"/>
                <a:gd name="T88" fmla="*/ 186 w 336"/>
                <a:gd name="T89" fmla="*/ 539 h 540"/>
                <a:gd name="T90" fmla="*/ 218 w 336"/>
                <a:gd name="T91" fmla="*/ 532 h 540"/>
                <a:gd name="T92" fmla="*/ 248 w 336"/>
                <a:gd name="T93" fmla="*/ 520 h 540"/>
                <a:gd name="T94" fmla="*/ 275 w 336"/>
                <a:gd name="T95" fmla="*/ 502 h 540"/>
                <a:gd name="T96" fmla="*/ 298 w 336"/>
                <a:gd name="T97" fmla="*/ 478 h 540"/>
                <a:gd name="T98" fmla="*/ 316 w 336"/>
                <a:gd name="T99" fmla="*/ 452 h 540"/>
                <a:gd name="T100" fmla="*/ 329 w 336"/>
                <a:gd name="T101" fmla="*/ 422 h 540"/>
                <a:gd name="T102" fmla="*/ 335 w 336"/>
                <a:gd name="T103" fmla="*/ 390 h 540"/>
                <a:gd name="T104" fmla="*/ 335 w 336"/>
                <a:gd name="T105" fmla="*/ 355 h 540"/>
                <a:gd name="T106" fmla="*/ 329 w 336"/>
                <a:gd name="T107" fmla="*/ 322 h 540"/>
                <a:gd name="T108" fmla="*/ 316 w 336"/>
                <a:gd name="T109" fmla="*/ 292 h 540"/>
                <a:gd name="T110" fmla="*/ 298 w 336"/>
                <a:gd name="T111" fmla="*/ 265 h 540"/>
                <a:gd name="T112" fmla="*/ 275 w 336"/>
                <a:gd name="T113" fmla="*/ 242 h 540"/>
                <a:gd name="T114" fmla="*/ 248 w 336"/>
                <a:gd name="T115" fmla="*/ 224 h 540"/>
                <a:gd name="T116" fmla="*/ 218 w 336"/>
                <a:gd name="T117" fmla="*/ 212 h 540"/>
                <a:gd name="T118" fmla="*/ 186 w 336"/>
                <a:gd name="T119" fmla="*/ 20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540">
                  <a:moveTo>
                    <a:pt x="168" y="204"/>
                  </a:moveTo>
                  <a:lnTo>
                    <a:pt x="154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100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5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20" y="133"/>
                  </a:lnTo>
                  <a:lnTo>
                    <a:pt x="135" y="117"/>
                  </a:lnTo>
                  <a:lnTo>
                    <a:pt x="150" y="104"/>
                  </a:lnTo>
                  <a:lnTo>
                    <a:pt x="167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6" y="58"/>
                  </a:lnTo>
                  <a:lnTo>
                    <a:pt x="255" y="54"/>
                  </a:lnTo>
                  <a:lnTo>
                    <a:pt x="275" y="51"/>
                  </a:lnTo>
                  <a:lnTo>
                    <a:pt x="294" y="49"/>
                  </a:lnTo>
                  <a:lnTo>
                    <a:pt x="313" y="47"/>
                  </a:lnTo>
                  <a:lnTo>
                    <a:pt x="317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30" y="41"/>
                  </a:lnTo>
                  <a:lnTo>
                    <a:pt x="332" y="37"/>
                  </a:lnTo>
                  <a:lnTo>
                    <a:pt x="334" y="33"/>
                  </a:lnTo>
                  <a:lnTo>
                    <a:pt x="336" y="28"/>
                  </a:lnTo>
                  <a:lnTo>
                    <a:pt x="336" y="24"/>
                  </a:lnTo>
                  <a:lnTo>
                    <a:pt x="336" y="19"/>
                  </a:lnTo>
                  <a:lnTo>
                    <a:pt x="334" y="15"/>
                  </a:lnTo>
                  <a:lnTo>
                    <a:pt x="332" y="10"/>
                  </a:lnTo>
                  <a:lnTo>
                    <a:pt x="330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7" y="0"/>
                  </a:lnTo>
                  <a:lnTo>
                    <a:pt x="313" y="0"/>
                  </a:lnTo>
                  <a:lnTo>
                    <a:pt x="295" y="0"/>
                  </a:lnTo>
                  <a:lnTo>
                    <a:pt x="278" y="1"/>
                  </a:lnTo>
                  <a:lnTo>
                    <a:pt x="261" y="3"/>
                  </a:lnTo>
                  <a:lnTo>
                    <a:pt x="244" y="6"/>
                  </a:lnTo>
                  <a:lnTo>
                    <a:pt x="228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70" y="33"/>
                  </a:lnTo>
                  <a:lnTo>
                    <a:pt x="156" y="40"/>
                  </a:lnTo>
                  <a:lnTo>
                    <a:pt x="142" y="49"/>
                  </a:lnTo>
                  <a:lnTo>
                    <a:pt x="131" y="58"/>
                  </a:lnTo>
                  <a:lnTo>
                    <a:pt x="118" y="68"/>
                  </a:lnTo>
                  <a:lnTo>
                    <a:pt x="106" y="78"/>
                  </a:lnTo>
                  <a:lnTo>
                    <a:pt x="96" y="89"/>
                  </a:lnTo>
                  <a:lnTo>
                    <a:pt x="85" y="101"/>
                  </a:lnTo>
                  <a:lnTo>
                    <a:pt x="75" y="113"/>
                  </a:lnTo>
                  <a:lnTo>
                    <a:pt x="66" y="127"/>
                  </a:lnTo>
                  <a:lnTo>
                    <a:pt x="56" y="141"/>
                  </a:lnTo>
                  <a:lnTo>
                    <a:pt x="49" y="154"/>
                  </a:lnTo>
                  <a:lnTo>
                    <a:pt x="42" y="170"/>
                  </a:lnTo>
                  <a:lnTo>
                    <a:pt x="34" y="185"/>
                  </a:lnTo>
                  <a:lnTo>
                    <a:pt x="28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3" y="254"/>
                  </a:lnTo>
                  <a:lnTo>
                    <a:pt x="9" y="272"/>
                  </a:lnTo>
                  <a:lnTo>
                    <a:pt x="6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0" y="390"/>
                  </a:lnTo>
                  <a:lnTo>
                    <a:pt x="3" y="405"/>
                  </a:lnTo>
                  <a:lnTo>
                    <a:pt x="8" y="422"/>
                  </a:lnTo>
                  <a:lnTo>
                    <a:pt x="13" y="437"/>
                  </a:lnTo>
                  <a:lnTo>
                    <a:pt x="20" y="452"/>
                  </a:lnTo>
                  <a:lnTo>
                    <a:pt x="29" y="466"/>
                  </a:lnTo>
                  <a:lnTo>
                    <a:pt x="38" y="478"/>
                  </a:lnTo>
                  <a:lnTo>
                    <a:pt x="49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3" y="527"/>
                  </a:lnTo>
                  <a:lnTo>
                    <a:pt x="118" y="532"/>
                  </a:lnTo>
                  <a:lnTo>
                    <a:pt x="134" y="537"/>
                  </a:lnTo>
                  <a:lnTo>
                    <a:pt x="151" y="539"/>
                  </a:lnTo>
                  <a:lnTo>
                    <a:pt x="168" y="540"/>
                  </a:lnTo>
                  <a:lnTo>
                    <a:pt x="186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2" y="511"/>
                  </a:lnTo>
                  <a:lnTo>
                    <a:pt x="275" y="502"/>
                  </a:lnTo>
                  <a:lnTo>
                    <a:pt x="287" y="491"/>
                  </a:lnTo>
                  <a:lnTo>
                    <a:pt x="298" y="478"/>
                  </a:lnTo>
                  <a:lnTo>
                    <a:pt x="307" y="466"/>
                  </a:lnTo>
                  <a:lnTo>
                    <a:pt x="316" y="452"/>
                  </a:lnTo>
                  <a:lnTo>
                    <a:pt x="323" y="437"/>
                  </a:lnTo>
                  <a:lnTo>
                    <a:pt x="329" y="422"/>
                  </a:lnTo>
                  <a:lnTo>
                    <a:pt x="333" y="405"/>
                  </a:lnTo>
                  <a:lnTo>
                    <a:pt x="335" y="390"/>
                  </a:lnTo>
                  <a:lnTo>
                    <a:pt x="336" y="371"/>
                  </a:lnTo>
                  <a:lnTo>
                    <a:pt x="335" y="355"/>
                  </a:lnTo>
                  <a:lnTo>
                    <a:pt x="333" y="338"/>
                  </a:lnTo>
                  <a:lnTo>
                    <a:pt x="329" y="322"/>
                  </a:lnTo>
                  <a:lnTo>
                    <a:pt x="323" y="307"/>
                  </a:lnTo>
                  <a:lnTo>
                    <a:pt x="316" y="292"/>
                  </a:lnTo>
                  <a:lnTo>
                    <a:pt x="307" y="278"/>
                  </a:lnTo>
                  <a:lnTo>
                    <a:pt x="298" y="265"/>
                  </a:lnTo>
                  <a:lnTo>
                    <a:pt x="287" y="253"/>
                  </a:lnTo>
                  <a:lnTo>
                    <a:pt x="275" y="242"/>
                  </a:lnTo>
                  <a:lnTo>
                    <a:pt x="262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6" y="204"/>
                  </a:lnTo>
                  <a:lnTo>
                    <a:pt x="16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15F67601-99FD-40B1-A0A7-019F83D0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84" y="1170728"/>
            <a:ext cx="9872816" cy="51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0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85843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MANAGEMENT POLICY  </a:t>
            </a:r>
          </a:p>
          <a:p>
            <a:pPr algn="ctr"/>
            <a:r>
              <a:rPr lang="en-US" sz="3200" dirty="0" smtClean="0">
                <a:latin typeface="+mj-lt"/>
              </a:rPr>
              <a:t>SECTIONS OF THE POLICY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559793" y="1580852"/>
            <a:ext cx="5872585" cy="19697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TERMS AND DEFINITIONS: Key definitions</a:t>
            </a:r>
            <a:r>
              <a:rPr lang="en-US" dirty="0" smtClean="0"/>
              <a:t> for use within the asset management policy</a:t>
            </a:r>
            <a:r>
              <a:rPr lang="en-US" dirty="0" smtClean="0"/>
              <a:t>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BACKGROUND: A brief introduction to the history of corporate asset management program and policy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POLICY STATEMENT: A brief description of what the policy includes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BC4C978-44FE-460A-AE62-87C0408DA5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47809" y="2148407"/>
            <a:ext cx="285750" cy="214313"/>
            <a:chOff x="2614613" y="809625"/>
            <a:chExt cx="285750" cy="214313"/>
          </a:xfrm>
          <a:solidFill>
            <a:schemeClr val="bg1"/>
          </a:solidFill>
        </p:grpSpPr>
        <p:sp>
          <p:nvSpPr>
            <p:cNvPr id="63" name="Freeform 78">
              <a:extLst>
                <a:ext uri="{FF2B5EF4-FFF2-40B4-BE49-F238E27FC236}">
                  <a16:creationId xmlns:a16="http://schemas.microsoft.com/office/drawing/2014/main" id="{D266A92F-F123-48ED-BA6A-EA2E76ED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809625"/>
              <a:ext cx="133350" cy="214313"/>
            </a:xfrm>
            <a:custGeom>
              <a:avLst/>
              <a:gdLst>
                <a:gd name="T0" fmla="*/ 316 w 335"/>
                <a:gd name="T1" fmla="*/ 47 h 540"/>
                <a:gd name="T2" fmla="*/ 325 w 335"/>
                <a:gd name="T3" fmla="*/ 43 h 540"/>
                <a:gd name="T4" fmla="*/ 331 w 335"/>
                <a:gd name="T5" fmla="*/ 37 h 540"/>
                <a:gd name="T6" fmla="*/ 335 w 335"/>
                <a:gd name="T7" fmla="*/ 28 h 540"/>
                <a:gd name="T8" fmla="*/ 335 w 335"/>
                <a:gd name="T9" fmla="*/ 19 h 540"/>
                <a:gd name="T10" fmla="*/ 331 w 335"/>
                <a:gd name="T11" fmla="*/ 10 h 540"/>
                <a:gd name="T12" fmla="*/ 325 w 335"/>
                <a:gd name="T13" fmla="*/ 4 h 540"/>
                <a:gd name="T14" fmla="*/ 316 w 335"/>
                <a:gd name="T15" fmla="*/ 0 h 540"/>
                <a:gd name="T16" fmla="*/ 294 w 335"/>
                <a:gd name="T17" fmla="*/ 0 h 540"/>
                <a:gd name="T18" fmla="*/ 260 w 335"/>
                <a:gd name="T19" fmla="*/ 3 h 540"/>
                <a:gd name="T20" fmla="*/ 227 w 335"/>
                <a:gd name="T21" fmla="*/ 10 h 540"/>
                <a:gd name="T22" fmla="*/ 198 w 335"/>
                <a:gd name="T23" fmla="*/ 20 h 540"/>
                <a:gd name="T24" fmla="*/ 169 w 335"/>
                <a:gd name="T25" fmla="*/ 33 h 540"/>
                <a:gd name="T26" fmla="*/ 142 w 335"/>
                <a:gd name="T27" fmla="*/ 49 h 540"/>
                <a:gd name="T28" fmla="*/ 117 w 335"/>
                <a:gd name="T29" fmla="*/ 68 h 540"/>
                <a:gd name="T30" fmla="*/ 95 w 335"/>
                <a:gd name="T31" fmla="*/ 89 h 540"/>
                <a:gd name="T32" fmla="*/ 75 w 335"/>
                <a:gd name="T33" fmla="*/ 113 h 540"/>
                <a:gd name="T34" fmla="*/ 57 w 335"/>
                <a:gd name="T35" fmla="*/ 141 h 540"/>
                <a:gd name="T36" fmla="*/ 41 w 335"/>
                <a:gd name="T37" fmla="*/ 170 h 540"/>
                <a:gd name="T38" fmla="*/ 27 w 335"/>
                <a:gd name="T39" fmla="*/ 202 h 540"/>
                <a:gd name="T40" fmla="*/ 17 w 335"/>
                <a:gd name="T41" fmla="*/ 236 h 540"/>
                <a:gd name="T42" fmla="*/ 8 w 335"/>
                <a:gd name="T43" fmla="*/ 272 h 540"/>
                <a:gd name="T44" fmla="*/ 3 w 335"/>
                <a:gd name="T45" fmla="*/ 310 h 540"/>
                <a:gd name="T46" fmla="*/ 0 w 335"/>
                <a:gd name="T47" fmla="*/ 351 h 540"/>
                <a:gd name="T48" fmla="*/ 1 w 335"/>
                <a:gd name="T49" fmla="*/ 390 h 540"/>
                <a:gd name="T50" fmla="*/ 7 w 335"/>
                <a:gd name="T51" fmla="*/ 422 h 540"/>
                <a:gd name="T52" fmla="*/ 20 w 335"/>
                <a:gd name="T53" fmla="*/ 452 h 540"/>
                <a:gd name="T54" fmla="*/ 38 w 335"/>
                <a:gd name="T55" fmla="*/ 478 h 540"/>
                <a:gd name="T56" fmla="*/ 61 w 335"/>
                <a:gd name="T57" fmla="*/ 502 h 540"/>
                <a:gd name="T58" fmla="*/ 88 w 335"/>
                <a:gd name="T59" fmla="*/ 520 h 540"/>
                <a:gd name="T60" fmla="*/ 117 w 335"/>
                <a:gd name="T61" fmla="*/ 532 h 540"/>
                <a:gd name="T62" fmla="*/ 150 w 335"/>
                <a:gd name="T63" fmla="*/ 539 h 540"/>
                <a:gd name="T64" fmla="*/ 185 w 335"/>
                <a:gd name="T65" fmla="*/ 539 h 540"/>
                <a:gd name="T66" fmla="*/ 218 w 335"/>
                <a:gd name="T67" fmla="*/ 532 h 540"/>
                <a:gd name="T68" fmla="*/ 248 w 335"/>
                <a:gd name="T69" fmla="*/ 520 h 540"/>
                <a:gd name="T70" fmla="*/ 274 w 335"/>
                <a:gd name="T71" fmla="*/ 502 h 540"/>
                <a:gd name="T72" fmla="*/ 297 w 335"/>
                <a:gd name="T73" fmla="*/ 478 h 540"/>
                <a:gd name="T74" fmla="*/ 315 w 335"/>
                <a:gd name="T75" fmla="*/ 452 h 540"/>
                <a:gd name="T76" fmla="*/ 328 w 335"/>
                <a:gd name="T77" fmla="*/ 422 h 540"/>
                <a:gd name="T78" fmla="*/ 334 w 335"/>
                <a:gd name="T79" fmla="*/ 390 h 540"/>
                <a:gd name="T80" fmla="*/ 334 w 335"/>
                <a:gd name="T81" fmla="*/ 355 h 540"/>
                <a:gd name="T82" fmla="*/ 328 w 335"/>
                <a:gd name="T83" fmla="*/ 322 h 540"/>
                <a:gd name="T84" fmla="*/ 315 w 335"/>
                <a:gd name="T85" fmla="*/ 292 h 540"/>
                <a:gd name="T86" fmla="*/ 297 w 335"/>
                <a:gd name="T87" fmla="*/ 265 h 540"/>
                <a:gd name="T88" fmla="*/ 274 w 335"/>
                <a:gd name="T89" fmla="*/ 242 h 540"/>
                <a:gd name="T90" fmla="*/ 248 w 335"/>
                <a:gd name="T91" fmla="*/ 224 h 540"/>
                <a:gd name="T92" fmla="*/ 218 w 335"/>
                <a:gd name="T93" fmla="*/ 212 h 540"/>
                <a:gd name="T94" fmla="*/ 185 w 335"/>
                <a:gd name="T95" fmla="*/ 204 h 540"/>
                <a:gd name="T96" fmla="*/ 153 w 335"/>
                <a:gd name="T97" fmla="*/ 204 h 540"/>
                <a:gd name="T98" fmla="*/ 126 w 335"/>
                <a:gd name="T99" fmla="*/ 209 h 540"/>
                <a:gd name="T100" fmla="*/ 99 w 335"/>
                <a:gd name="T101" fmla="*/ 218 h 540"/>
                <a:gd name="T102" fmla="*/ 76 w 335"/>
                <a:gd name="T103" fmla="*/ 232 h 540"/>
                <a:gd name="T104" fmla="*/ 73 w 335"/>
                <a:gd name="T105" fmla="*/ 214 h 540"/>
                <a:gd name="T106" fmla="*/ 94 w 335"/>
                <a:gd name="T107" fmla="*/ 170 h 540"/>
                <a:gd name="T108" fmla="*/ 119 w 335"/>
                <a:gd name="T109" fmla="*/ 133 h 540"/>
                <a:gd name="T110" fmla="*/ 150 w 335"/>
                <a:gd name="T111" fmla="*/ 104 h 540"/>
                <a:gd name="T112" fmla="*/ 183 w 335"/>
                <a:gd name="T113" fmla="*/ 80 h 540"/>
                <a:gd name="T114" fmla="*/ 218 w 335"/>
                <a:gd name="T115" fmla="*/ 64 h 540"/>
                <a:gd name="T116" fmla="*/ 255 w 335"/>
                <a:gd name="T117" fmla="*/ 54 h 540"/>
                <a:gd name="T118" fmla="*/ 293 w 335"/>
                <a:gd name="T119" fmla="*/ 4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540">
                  <a:moveTo>
                    <a:pt x="312" y="47"/>
                  </a:moveTo>
                  <a:lnTo>
                    <a:pt x="316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29" y="41"/>
                  </a:lnTo>
                  <a:lnTo>
                    <a:pt x="331" y="37"/>
                  </a:lnTo>
                  <a:lnTo>
                    <a:pt x="333" y="33"/>
                  </a:lnTo>
                  <a:lnTo>
                    <a:pt x="335" y="28"/>
                  </a:lnTo>
                  <a:lnTo>
                    <a:pt x="335" y="24"/>
                  </a:lnTo>
                  <a:lnTo>
                    <a:pt x="335" y="19"/>
                  </a:lnTo>
                  <a:lnTo>
                    <a:pt x="333" y="15"/>
                  </a:lnTo>
                  <a:lnTo>
                    <a:pt x="331" y="10"/>
                  </a:lnTo>
                  <a:lnTo>
                    <a:pt x="329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294" y="0"/>
                  </a:lnTo>
                  <a:lnTo>
                    <a:pt x="277" y="1"/>
                  </a:lnTo>
                  <a:lnTo>
                    <a:pt x="260" y="3"/>
                  </a:lnTo>
                  <a:lnTo>
                    <a:pt x="244" y="6"/>
                  </a:lnTo>
                  <a:lnTo>
                    <a:pt x="227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69" y="33"/>
                  </a:lnTo>
                  <a:lnTo>
                    <a:pt x="155" y="40"/>
                  </a:lnTo>
                  <a:lnTo>
                    <a:pt x="142" y="49"/>
                  </a:lnTo>
                  <a:lnTo>
                    <a:pt x="130" y="58"/>
                  </a:lnTo>
                  <a:lnTo>
                    <a:pt x="117" y="68"/>
                  </a:lnTo>
                  <a:lnTo>
                    <a:pt x="106" y="78"/>
                  </a:lnTo>
                  <a:lnTo>
                    <a:pt x="95" y="89"/>
                  </a:lnTo>
                  <a:lnTo>
                    <a:pt x="84" y="101"/>
                  </a:lnTo>
                  <a:lnTo>
                    <a:pt x="75" y="113"/>
                  </a:lnTo>
                  <a:lnTo>
                    <a:pt x="65" y="127"/>
                  </a:lnTo>
                  <a:lnTo>
                    <a:pt x="57" y="141"/>
                  </a:lnTo>
                  <a:lnTo>
                    <a:pt x="48" y="154"/>
                  </a:lnTo>
                  <a:lnTo>
                    <a:pt x="41" y="170"/>
                  </a:lnTo>
                  <a:lnTo>
                    <a:pt x="34" y="185"/>
                  </a:lnTo>
                  <a:lnTo>
                    <a:pt x="27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2" y="254"/>
                  </a:lnTo>
                  <a:lnTo>
                    <a:pt x="8" y="272"/>
                  </a:lnTo>
                  <a:lnTo>
                    <a:pt x="5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1" y="390"/>
                  </a:lnTo>
                  <a:lnTo>
                    <a:pt x="3" y="405"/>
                  </a:lnTo>
                  <a:lnTo>
                    <a:pt x="7" y="422"/>
                  </a:lnTo>
                  <a:lnTo>
                    <a:pt x="12" y="437"/>
                  </a:lnTo>
                  <a:lnTo>
                    <a:pt x="20" y="452"/>
                  </a:lnTo>
                  <a:lnTo>
                    <a:pt x="28" y="466"/>
                  </a:lnTo>
                  <a:lnTo>
                    <a:pt x="38" y="478"/>
                  </a:lnTo>
                  <a:lnTo>
                    <a:pt x="48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2" y="527"/>
                  </a:lnTo>
                  <a:lnTo>
                    <a:pt x="117" y="532"/>
                  </a:lnTo>
                  <a:lnTo>
                    <a:pt x="134" y="537"/>
                  </a:lnTo>
                  <a:lnTo>
                    <a:pt x="150" y="539"/>
                  </a:lnTo>
                  <a:lnTo>
                    <a:pt x="168" y="540"/>
                  </a:lnTo>
                  <a:lnTo>
                    <a:pt x="185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1" y="511"/>
                  </a:lnTo>
                  <a:lnTo>
                    <a:pt x="274" y="502"/>
                  </a:lnTo>
                  <a:lnTo>
                    <a:pt x="287" y="491"/>
                  </a:lnTo>
                  <a:lnTo>
                    <a:pt x="297" y="478"/>
                  </a:lnTo>
                  <a:lnTo>
                    <a:pt x="307" y="466"/>
                  </a:lnTo>
                  <a:lnTo>
                    <a:pt x="315" y="452"/>
                  </a:lnTo>
                  <a:lnTo>
                    <a:pt x="323" y="437"/>
                  </a:lnTo>
                  <a:lnTo>
                    <a:pt x="328" y="422"/>
                  </a:lnTo>
                  <a:lnTo>
                    <a:pt x="332" y="405"/>
                  </a:lnTo>
                  <a:lnTo>
                    <a:pt x="334" y="390"/>
                  </a:lnTo>
                  <a:lnTo>
                    <a:pt x="335" y="371"/>
                  </a:lnTo>
                  <a:lnTo>
                    <a:pt x="334" y="355"/>
                  </a:lnTo>
                  <a:lnTo>
                    <a:pt x="332" y="338"/>
                  </a:lnTo>
                  <a:lnTo>
                    <a:pt x="328" y="322"/>
                  </a:lnTo>
                  <a:lnTo>
                    <a:pt x="323" y="307"/>
                  </a:lnTo>
                  <a:lnTo>
                    <a:pt x="315" y="292"/>
                  </a:lnTo>
                  <a:lnTo>
                    <a:pt x="307" y="278"/>
                  </a:lnTo>
                  <a:lnTo>
                    <a:pt x="297" y="265"/>
                  </a:lnTo>
                  <a:lnTo>
                    <a:pt x="287" y="253"/>
                  </a:lnTo>
                  <a:lnTo>
                    <a:pt x="274" y="242"/>
                  </a:lnTo>
                  <a:lnTo>
                    <a:pt x="261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5" y="204"/>
                  </a:lnTo>
                  <a:lnTo>
                    <a:pt x="168" y="204"/>
                  </a:lnTo>
                  <a:lnTo>
                    <a:pt x="153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99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4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19" y="133"/>
                  </a:lnTo>
                  <a:lnTo>
                    <a:pt x="134" y="117"/>
                  </a:lnTo>
                  <a:lnTo>
                    <a:pt x="150" y="104"/>
                  </a:lnTo>
                  <a:lnTo>
                    <a:pt x="166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7" y="58"/>
                  </a:lnTo>
                  <a:lnTo>
                    <a:pt x="255" y="54"/>
                  </a:lnTo>
                  <a:lnTo>
                    <a:pt x="274" y="51"/>
                  </a:lnTo>
                  <a:lnTo>
                    <a:pt x="293" y="49"/>
                  </a:lnTo>
                  <a:lnTo>
                    <a:pt x="3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6CE1D3D5-5ADE-4089-BF13-E4D2B7AA9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809625"/>
              <a:ext cx="133350" cy="214313"/>
            </a:xfrm>
            <a:custGeom>
              <a:avLst/>
              <a:gdLst>
                <a:gd name="T0" fmla="*/ 154 w 336"/>
                <a:gd name="T1" fmla="*/ 204 h 540"/>
                <a:gd name="T2" fmla="*/ 126 w 336"/>
                <a:gd name="T3" fmla="*/ 209 h 540"/>
                <a:gd name="T4" fmla="*/ 100 w 336"/>
                <a:gd name="T5" fmla="*/ 218 h 540"/>
                <a:gd name="T6" fmla="*/ 76 w 336"/>
                <a:gd name="T7" fmla="*/ 232 h 540"/>
                <a:gd name="T8" fmla="*/ 73 w 336"/>
                <a:gd name="T9" fmla="*/ 214 h 540"/>
                <a:gd name="T10" fmla="*/ 94 w 336"/>
                <a:gd name="T11" fmla="*/ 170 h 540"/>
                <a:gd name="T12" fmla="*/ 120 w 336"/>
                <a:gd name="T13" fmla="*/ 133 h 540"/>
                <a:gd name="T14" fmla="*/ 150 w 336"/>
                <a:gd name="T15" fmla="*/ 104 h 540"/>
                <a:gd name="T16" fmla="*/ 183 w 336"/>
                <a:gd name="T17" fmla="*/ 80 h 540"/>
                <a:gd name="T18" fmla="*/ 218 w 336"/>
                <a:gd name="T19" fmla="*/ 64 h 540"/>
                <a:gd name="T20" fmla="*/ 255 w 336"/>
                <a:gd name="T21" fmla="*/ 54 h 540"/>
                <a:gd name="T22" fmla="*/ 294 w 336"/>
                <a:gd name="T23" fmla="*/ 49 h 540"/>
                <a:gd name="T24" fmla="*/ 317 w 336"/>
                <a:gd name="T25" fmla="*/ 47 h 540"/>
                <a:gd name="T26" fmla="*/ 325 w 336"/>
                <a:gd name="T27" fmla="*/ 43 h 540"/>
                <a:gd name="T28" fmla="*/ 332 w 336"/>
                <a:gd name="T29" fmla="*/ 37 h 540"/>
                <a:gd name="T30" fmla="*/ 336 w 336"/>
                <a:gd name="T31" fmla="*/ 28 h 540"/>
                <a:gd name="T32" fmla="*/ 336 w 336"/>
                <a:gd name="T33" fmla="*/ 19 h 540"/>
                <a:gd name="T34" fmla="*/ 332 w 336"/>
                <a:gd name="T35" fmla="*/ 10 h 540"/>
                <a:gd name="T36" fmla="*/ 325 w 336"/>
                <a:gd name="T37" fmla="*/ 4 h 540"/>
                <a:gd name="T38" fmla="*/ 317 w 336"/>
                <a:gd name="T39" fmla="*/ 0 h 540"/>
                <a:gd name="T40" fmla="*/ 295 w 336"/>
                <a:gd name="T41" fmla="*/ 0 h 540"/>
                <a:gd name="T42" fmla="*/ 261 w 336"/>
                <a:gd name="T43" fmla="*/ 3 h 540"/>
                <a:gd name="T44" fmla="*/ 228 w 336"/>
                <a:gd name="T45" fmla="*/ 10 h 540"/>
                <a:gd name="T46" fmla="*/ 198 w 336"/>
                <a:gd name="T47" fmla="*/ 20 h 540"/>
                <a:gd name="T48" fmla="*/ 170 w 336"/>
                <a:gd name="T49" fmla="*/ 33 h 540"/>
                <a:gd name="T50" fmla="*/ 142 w 336"/>
                <a:gd name="T51" fmla="*/ 49 h 540"/>
                <a:gd name="T52" fmla="*/ 118 w 336"/>
                <a:gd name="T53" fmla="*/ 68 h 540"/>
                <a:gd name="T54" fmla="*/ 96 w 336"/>
                <a:gd name="T55" fmla="*/ 89 h 540"/>
                <a:gd name="T56" fmla="*/ 75 w 336"/>
                <a:gd name="T57" fmla="*/ 113 h 540"/>
                <a:gd name="T58" fmla="*/ 56 w 336"/>
                <a:gd name="T59" fmla="*/ 141 h 540"/>
                <a:gd name="T60" fmla="*/ 42 w 336"/>
                <a:gd name="T61" fmla="*/ 170 h 540"/>
                <a:gd name="T62" fmla="*/ 28 w 336"/>
                <a:gd name="T63" fmla="*/ 202 h 540"/>
                <a:gd name="T64" fmla="*/ 17 w 336"/>
                <a:gd name="T65" fmla="*/ 236 h 540"/>
                <a:gd name="T66" fmla="*/ 9 w 336"/>
                <a:gd name="T67" fmla="*/ 272 h 540"/>
                <a:gd name="T68" fmla="*/ 3 w 336"/>
                <a:gd name="T69" fmla="*/ 310 h 540"/>
                <a:gd name="T70" fmla="*/ 0 w 336"/>
                <a:gd name="T71" fmla="*/ 351 h 540"/>
                <a:gd name="T72" fmla="*/ 0 w 336"/>
                <a:gd name="T73" fmla="*/ 390 h 540"/>
                <a:gd name="T74" fmla="*/ 8 w 336"/>
                <a:gd name="T75" fmla="*/ 422 h 540"/>
                <a:gd name="T76" fmla="*/ 20 w 336"/>
                <a:gd name="T77" fmla="*/ 452 h 540"/>
                <a:gd name="T78" fmla="*/ 38 w 336"/>
                <a:gd name="T79" fmla="*/ 478 h 540"/>
                <a:gd name="T80" fmla="*/ 61 w 336"/>
                <a:gd name="T81" fmla="*/ 502 h 540"/>
                <a:gd name="T82" fmla="*/ 88 w 336"/>
                <a:gd name="T83" fmla="*/ 520 h 540"/>
                <a:gd name="T84" fmla="*/ 118 w 336"/>
                <a:gd name="T85" fmla="*/ 532 h 540"/>
                <a:gd name="T86" fmla="*/ 151 w 336"/>
                <a:gd name="T87" fmla="*/ 539 h 540"/>
                <a:gd name="T88" fmla="*/ 186 w 336"/>
                <a:gd name="T89" fmla="*/ 539 h 540"/>
                <a:gd name="T90" fmla="*/ 218 w 336"/>
                <a:gd name="T91" fmla="*/ 532 h 540"/>
                <a:gd name="T92" fmla="*/ 248 w 336"/>
                <a:gd name="T93" fmla="*/ 520 h 540"/>
                <a:gd name="T94" fmla="*/ 275 w 336"/>
                <a:gd name="T95" fmla="*/ 502 h 540"/>
                <a:gd name="T96" fmla="*/ 298 w 336"/>
                <a:gd name="T97" fmla="*/ 478 h 540"/>
                <a:gd name="T98" fmla="*/ 316 w 336"/>
                <a:gd name="T99" fmla="*/ 452 h 540"/>
                <a:gd name="T100" fmla="*/ 329 w 336"/>
                <a:gd name="T101" fmla="*/ 422 h 540"/>
                <a:gd name="T102" fmla="*/ 335 w 336"/>
                <a:gd name="T103" fmla="*/ 390 h 540"/>
                <a:gd name="T104" fmla="*/ 335 w 336"/>
                <a:gd name="T105" fmla="*/ 355 h 540"/>
                <a:gd name="T106" fmla="*/ 329 w 336"/>
                <a:gd name="T107" fmla="*/ 322 h 540"/>
                <a:gd name="T108" fmla="*/ 316 w 336"/>
                <a:gd name="T109" fmla="*/ 292 h 540"/>
                <a:gd name="T110" fmla="*/ 298 w 336"/>
                <a:gd name="T111" fmla="*/ 265 h 540"/>
                <a:gd name="T112" fmla="*/ 275 w 336"/>
                <a:gd name="T113" fmla="*/ 242 h 540"/>
                <a:gd name="T114" fmla="*/ 248 w 336"/>
                <a:gd name="T115" fmla="*/ 224 h 540"/>
                <a:gd name="T116" fmla="*/ 218 w 336"/>
                <a:gd name="T117" fmla="*/ 212 h 540"/>
                <a:gd name="T118" fmla="*/ 186 w 336"/>
                <a:gd name="T119" fmla="*/ 20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540">
                  <a:moveTo>
                    <a:pt x="168" y="204"/>
                  </a:moveTo>
                  <a:lnTo>
                    <a:pt x="154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100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5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20" y="133"/>
                  </a:lnTo>
                  <a:lnTo>
                    <a:pt x="135" y="117"/>
                  </a:lnTo>
                  <a:lnTo>
                    <a:pt x="150" y="104"/>
                  </a:lnTo>
                  <a:lnTo>
                    <a:pt x="167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6" y="58"/>
                  </a:lnTo>
                  <a:lnTo>
                    <a:pt x="255" y="54"/>
                  </a:lnTo>
                  <a:lnTo>
                    <a:pt x="275" y="51"/>
                  </a:lnTo>
                  <a:lnTo>
                    <a:pt x="294" y="49"/>
                  </a:lnTo>
                  <a:lnTo>
                    <a:pt x="313" y="47"/>
                  </a:lnTo>
                  <a:lnTo>
                    <a:pt x="317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30" y="41"/>
                  </a:lnTo>
                  <a:lnTo>
                    <a:pt x="332" y="37"/>
                  </a:lnTo>
                  <a:lnTo>
                    <a:pt x="334" y="33"/>
                  </a:lnTo>
                  <a:lnTo>
                    <a:pt x="336" y="28"/>
                  </a:lnTo>
                  <a:lnTo>
                    <a:pt x="336" y="24"/>
                  </a:lnTo>
                  <a:lnTo>
                    <a:pt x="336" y="19"/>
                  </a:lnTo>
                  <a:lnTo>
                    <a:pt x="334" y="15"/>
                  </a:lnTo>
                  <a:lnTo>
                    <a:pt x="332" y="10"/>
                  </a:lnTo>
                  <a:lnTo>
                    <a:pt x="330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7" y="0"/>
                  </a:lnTo>
                  <a:lnTo>
                    <a:pt x="313" y="0"/>
                  </a:lnTo>
                  <a:lnTo>
                    <a:pt x="295" y="0"/>
                  </a:lnTo>
                  <a:lnTo>
                    <a:pt x="278" y="1"/>
                  </a:lnTo>
                  <a:lnTo>
                    <a:pt x="261" y="3"/>
                  </a:lnTo>
                  <a:lnTo>
                    <a:pt x="244" y="6"/>
                  </a:lnTo>
                  <a:lnTo>
                    <a:pt x="228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70" y="33"/>
                  </a:lnTo>
                  <a:lnTo>
                    <a:pt x="156" y="40"/>
                  </a:lnTo>
                  <a:lnTo>
                    <a:pt x="142" y="49"/>
                  </a:lnTo>
                  <a:lnTo>
                    <a:pt x="131" y="58"/>
                  </a:lnTo>
                  <a:lnTo>
                    <a:pt x="118" y="68"/>
                  </a:lnTo>
                  <a:lnTo>
                    <a:pt x="106" y="78"/>
                  </a:lnTo>
                  <a:lnTo>
                    <a:pt x="96" y="89"/>
                  </a:lnTo>
                  <a:lnTo>
                    <a:pt x="85" y="101"/>
                  </a:lnTo>
                  <a:lnTo>
                    <a:pt x="75" y="113"/>
                  </a:lnTo>
                  <a:lnTo>
                    <a:pt x="66" y="127"/>
                  </a:lnTo>
                  <a:lnTo>
                    <a:pt x="56" y="141"/>
                  </a:lnTo>
                  <a:lnTo>
                    <a:pt x="49" y="154"/>
                  </a:lnTo>
                  <a:lnTo>
                    <a:pt x="42" y="170"/>
                  </a:lnTo>
                  <a:lnTo>
                    <a:pt x="34" y="185"/>
                  </a:lnTo>
                  <a:lnTo>
                    <a:pt x="28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3" y="254"/>
                  </a:lnTo>
                  <a:lnTo>
                    <a:pt x="9" y="272"/>
                  </a:lnTo>
                  <a:lnTo>
                    <a:pt x="6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0" y="390"/>
                  </a:lnTo>
                  <a:lnTo>
                    <a:pt x="3" y="405"/>
                  </a:lnTo>
                  <a:lnTo>
                    <a:pt x="8" y="422"/>
                  </a:lnTo>
                  <a:lnTo>
                    <a:pt x="13" y="437"/>
                  </a:lnTo>
                  <a:lnTo>
                    <a:pt x="20" y="452"/>
                  </a:lnTo>
                  <a:lnTo>
                    <a:pt x="29" y="466"/>
                  </a:lnTo>
                  <a:lnTo>
                    <a:pt x="38" y="478"/>
                  </a:lnTo>
                  <a:lnTo>
                    <a:pt x="49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3" y="527"/>
                  </a:lnTo>
                  <a:lnTo>
                    <a:pt x="118" y="532"/>
                  </a:lnTo>
                  <a:lnTo>
                    <a:pt x="134" y="537"/>
                  </a:lnTo>
                  <a:lnTo>
                    <a:pt x="151" y="539"/>
                  </a:lnTo>
                  <a:lnTo>
                    <a:pt x="168" y="540"/>
                  </a:lnTo>
                  <a:lnTo>
                    <a:pt x="186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2" y="511"/>
                  </a:lnTo>
                  <a:lnTo>
                    <a:pt x="275" y="502"/>
                  </a:lnTo>
                  <a:lnTo>
                    <a:pt x="287" y="491"/>
                  </a:lnTo>
                  <a:lnTo>
                    <a:pt x="298" y="478"/>
                  </a:lnTo>
                  <a:lnTo>
                    <a:pt x="307" y="466"/>
                  </a:lnTo>
                  <a:lnTo>
                    <a:pt x="316" y="452"/>
                  </a:lnTo>
                  <a:lnTo>
                    <a:pt x="323" y="437"/>
                  </a:lnTo>
                  <a:lnTo>
                    <a:pt x="329" y="422"/>
                  </a:lnTo>
                  <a:lnTo>
                    <a:pt x="333" y="405"/>
                  </a:lnTo>
                  <a:lnTo>
                    <a:pt x="335" y="390"/>
                  </a:lnTo>
                  <a:lnTo>
                    <a:pt x="336" y="371"/>
                  </a:lnTo>
                  <a:lnTo>
                    <a:pt x="335" y="355"/>
                  </a:lnTo>
                  <a:lnTo>
                    <a:pt x="333" y="338"/>
                  </a:lnTo>
                  <a:lnTo>
                    <a:pt x="329" y="322"/>
                  </a:lnTo>
                  <a:lnTo>
                    <a:pt x="323" y="307"/>
                  </a:lnTo>
                  <a:lnTo>
                    <a:pt x="316" y="292"/>
                  </a:lnTo>
                  <a:lnTo>
                    <a:pt x="307" y="278"/>
                  </a:lnTo>
                  <a:lnTo>
                    <a:pt x="298" y="265"/>
                  </a:lnTo>
                  <a:lnTo>
                    <a:pt x="287" y="253"/>
                  </a:lnTo>
                  <a:lnTo>
                    <a:pt x="275" y="242"/>
                  </a:lnTo>
                  <a:lnTo>
                    <a:pt x="262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6" y="204"/>
                  </a:lnTo>
                  <a:lnTo>
                    <a:pt x="16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15F67601-99FD-40B1-A0A7-019F83D0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b="861"/>
          <a:stretch/>
        </p:blipFill>
        <p:spPr>
          <a:xfrm>
            <a:off x="7043056" y="1170728"/>
            <a:ext cx="4146378" cy="53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85843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MANAGEMENT POLICY  </a:t>
            </a:r>
          </a:p>
          <a:p>
            <a:pPr algn="ctr"/>
            <a:r>
              <a:rPr lang="en-US" sz="3200" dirty="0" smtClean="0">
                <a:latin typeface="+mj-lt"/>
              </a:rPr>
              <a:t>SECTIONS OF THE POLICY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559793" y="1510583"/>
            <a:ext cx="5872585" cy="280076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en-US" dirty="0" smtClean="0"/>
              <a:t>SCOPE of the ASSET MANAGEMENT SYSTEM: A definition of the components, scope and documents within the asset management system.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en-US" dirty="0" smtClean="0"/>
              <a:t>ASSET MANAGEMENT MISSION, GOALS and PRINCIPLES: Key goals and guiding principles of the asset management program. The asset management mission statement, and the key asset management goals.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REVIEW PERIOD: The frequency of update of the asset management policy.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15F67601-99FD-40B1-A0A7-019F83D0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20" y="1200737"/>
            <a:ext cx="4231544" cy="53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0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85843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MANAGEMENT POLICY  </a:t>
            </a:r>
          </a:p>
          <a:p>
            <a:pPr algn="ctr"/>
            <a:r>
              <a:rPr lang="en-US" sz="3200" dirty="0" smtClean="0">
                <a:latin typeface="+mj-lt"/>
              </a:rPr>
              <a:t>SECTIONS OF THE POLICY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559793" y="1881725"/>
            <a:ext cx="5872585" cy="181588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en-US" dirty="0" smtClean="0"/>
              <a:t>ROLES AND RESPONSIBILITIES: The roles and responsibilities of Council, the executive team, the corporate asset management team, and service area working groups/providers.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en-US" dirty="0" smtClean="0"/>
              <a:t>CONTACT INFORMATION: The contact details for inquiries and questions.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15F67601-99FD-40B1-A0A7-019F83D0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93" y="1170728"/>
            <a:ext cx="4304255" cy="55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8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85843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MANAGEMENT POLICY  </a:t>
            </a:r>
          </a:p>
          <a:p>
            <a:pPr algn="ctr"/>
            <a:r>
              <a:rPr lang="en-US" sz="3200" dirty="0" smtClean="0">
                <a:latin typeface="+mj-lt"/>
              </a:rPr>
              <a:t>PROPOSED POLICY GOALS</a:t>
            </a:r>
            <a:endParaRPr lang="en-US" sz="3600" dirty="0">
              <a:latin typeface="+mj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15F67601-99FD-40B1-A0A7-019F83D0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56682" y="1712827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6C7CE62-F75C-4C0A-A2D8-6FC23C373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559111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428797F2-A3E5-4A66-9ADE-53005BF2C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47739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066DACD9-1DF3-4A2E-989D-F8AE0A7E8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750983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982204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026290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Satisfactory Levels of Service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693317" y="4054984"/>
            <a:ext cx="10354129" cy="11849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Provide levels of service that meet expectations and ensure a high quality of life for the community through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levels of service in </a:t>
            </a:r>
            <a:r>
              <a:rPr lang="en-US" dirty="0"/>
              <a:t>c</a:t>
            </a:r>
            <a:r>
              <a:rPr lang="en-US" dirty="0" smtClean="0"/>
              <a:t>onsultation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Evaluating and communicating the costs of providing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Quantifying the impacts of decisions on service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3149333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Managing</a:t>
            </a:r>
          </a:p>
          <a:p>
            <a:pPr algn="ctr"/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5117347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Optimizing Lifecycle Costs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7320591" y="2619763"/>
            <a:ext cx="177518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Making the Best Possible Decisions about Assets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9551811" y="2604396"/>
            <a:ext cx="1887519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Based on a Clear Understanding of the Long-term 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455576"/>
            <a:ext cx="2156927" cy="2156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85843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MANAGEMENT POLICY  </a:t>
            </a:r>
          </a:p>
          <a:p>
            <a:pPr algn="ctr"/>
            <a:r>
              <a:rPr lang="en-US" sz="3200" dirty="0" smtClean="0">
                <a:latin typeface="+mj-lt"/>
              </a:rPr>
              <a:t>PROPOSED POLICY GOALS</a:t>
            </a:r>
            <a:endParaRPr lang="en-US" sz="3600" dirty="0">
              <a:latin typeface="+mj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15F67601-99FD-40B1-A0A7-019F83D0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56682" y="1712827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6C7CE62-F75C-4C0A-A2D8-6FC23C373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559111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428797F2-A3E5-4A66-9ADE-53005BF2C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47739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066DACD9-1DF3-4A2E-989D-F8AE0A7E8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750983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982204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026290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Satisfactory Levels of Service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693317" y="3916485"/>
            <a:ext cx="10354129" cy="14619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Managing Risks Through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Understanding risk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Establishing the organization’s risk appetite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Developing ris</a:t>
            </a:r>
            <a:r>
              <a:rPr lang="en-US" dirty="0" smtClean="0"/>
              <a:t>k management strategies;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Implementing appropriate conditions assessment, inspection, and performance evaluation strategies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3149333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Managing</a:t>
            </a:r>
          </a:p>
          <a:p>
            <a:pPr algn="ctr"/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5117347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Optimizing Lifecycle Costs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7320591" y="2619763"/>
            <a:ext cx="177518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Making the Best Possible Decisions about Assets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9551811" y="2604396"/>
            <a:ext cx="1887519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Based on a Clear Understanding of the Long-term View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956250" y="1455576"/>
            <a:ext cx="2156927" cy="2156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85843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MANAGEMENT POLICY  </a:t>
            </a:r>
          </a:p>
          <a:p>
            <a:pPr algn="ctr"/>
            <a:r>
              <a:rPr lang="en-US" sz="3200" dirty="0" smtClean="0">
                <a:latin typeface="+mj-lt"/>
              </a:rPr>
              <a:t>PROPOSED POLICY GOALS</a:t>
            </a:r>
            <a:endParaRPr lang="en-US" sz="3600" dirty="0">
              <a:latin typeface="+mj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15F67601-99FD-40B1-A0A7-019F83D0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56682" y="1712827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6C7CE62-F75C-4C0A-A2D8-6FC23C373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559111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428797F2-A3E5-4A66-9ADE-53005BF2C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47739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066DACD9-1DF3-4A2E-989D-F8AE0A7E8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750983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982204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026290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Satisfactory Levels of Service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693317" y="4017660"/>
            <a:ext cx="10354129" cy="11849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Demonstrating sustainable and full lifecycle planning through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Quantifying and tracking the full lifecycle costs for assets;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Ensuring budgets are supported by asset management practices;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Bridging the gape between capital and operational budgets</a:t>
            </a:r>
            <a:endParaRPr lang="en-US" dirty="0" smtClean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3149333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Managing</a:t>
            </a:r>
          </a:p>
          <a:p>
            <a:pPr algn="ctr"/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5117347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Optimizing Lifecycle Costs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7320591" y="2619763"/>
            <a:ext cx="177518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Making the Best Possible Decisions about Assets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9551811" y="2604396"/>
            <a:ext cx="1887519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Based on a Clear Understanding of the Long-term View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925012" y="1455576"/>
            <a:ext cx="2156927" cy="2156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185843"/>
            <a:ext cx="9264193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MANAGEMENT POLICY  </a:t>
            </a:r>
          </a:p>
          <a:p>
            <a:pPr algn="ctr"/>
            <a:r>
              <a:rPr lang="en-US" sz="3200" dirty="0" smtClean="0">
                <a:latin typeface="+mj-lt"/>
              </a:rPr>
              <a:t>PROPOSED POLICY GOALS</a:t>
            </a:r>
            <a:endParaRPr lang="en-US" sz="3600" dirty="0">
              <a:latin typeface="+mj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15F67601-99FD-40B1-A0A7-019F83D0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56682" y="1712827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6C7CE62-F75C-4C0A-A2D8-6FC23C373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559111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428797F2-A3E5-4A66-9ADE-53005BF2C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47739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066DACD9-1DF3-4A2E-989D-F8AE0A7E8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750983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982204" y="175502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026290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Satisfactory Levels of Service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693317" y="3879161"/>
            <a:ext cx="10354129" cy="14619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Ensuring accountability, transparency and engagement through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Documenting asset management business processes;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Publicizing asset management documents so that they are available to stakeholders;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Developing stakeholder engagement strategies to ensure that interna</a:t>
            </a:r>
            <a:r>
              <a:rPr lang="en-US" dirty="0" smtClean="0"/>
              <a:t>l and external stakeholders are able to participate and contribute to asset management initiatives.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3149333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Managing</a:t>
            </a:r>
          </a:p>
          <a:p>
            <a:pPr algn="ctr"/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5117347" y="2758262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Optimizing Lifecycle Costs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7320591" y="2619763"/>
            <a:ext cx="177518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Making the Best Possible Decisions about Assets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9551811" y="2604396"/>
            <a:ext cx="1887519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Based on a Clear Understanding of the Long-term View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155023" y="1455576"/>
            <a:ext cx="4452777" cy="2156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5B664BA7-9B42-4B7A-A90E-F04126960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</a:t>
            </a:r>
            <a:r>
              <a:rPr lang="en-US" sz="3200" b="1" dirty="0">
                <a:latin typeface="+mj-lt"/>
              </a:rPr>
              <a:t>MANAGEMENT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AND</a:t>
            </a:r>
            <a:r>
              <a:rPr lang="en-US" sz="3200" b="1" dirty="0" smtClean="0">
                <a:latin typeface="+mj-lt"/>
              </a:rPr>
              <a:t> CAPITAL </a:t>
            </a:r>
            <a:r>
              <a:rPr lang="en-US" sz="3200" b="1" dirty="0" smtClean="0">
                <a:latin typeface="+mj-lt"/>
              </a:rPr>
              <a:t>PLANNING</a:t>
            </a:r>
            <a:endParaRPr lang="en-US" sz="3600" b="1" dirty="0">
              <a:latin typeface="+mj-lt"/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1668D5A2-EF9D-4989-B9DD-E4070CBD9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430155" y="1355605"/>
            <a:ext cx="6228420" cy="4461503"/>
          </a:xfrm>
          <a:custGeom>
            <a:avLst/>
            <a:gdLst>
              <a:gd name="T0" fmla="*/ 406 w 2747"/>
              <a:gd name="T1" fmla="*/ 1820 h 1968"/>
              <a:gd name="T2" fmla="*/ 679 w 2747"/>
              <a:gd name="T3" fmla="*/ 1968 h 1968"/>
              <a:gd name="T4" fmla="*/ 852 w 2747"/>
              <a:gd name="T5" fmla="*/ 1919 h 1968"/>
              <a:gd name="T6" fmla="*/ 971 w 2747"/>
              <a:gd name="T7" fmla="*/ 1941 h 1968"/>
              <a:gd name="T8" fmla="*/ 1245 w 2747"/>
              <a:gd name="T9" fmla="*/ 1792 h 1968"/>
              <a:gd name="T10" fmla="*/ 1251 w 2747"/>
              <a:gd name="T11" fmla="*/ 1792 h 1968"/>
              <a:gd name="T12" fmla="*/ 1571 w 2747"/>
              <a:gd name="T13" fmla="*/ 1530 h 1968"/>
              <a:gd name="T14" fmla="*/ 1692 w 2747"/>
              <a:gd name="T15" fmla="*/ 1554 h 1968"/>
              <a:gd name="T16" fmla="*/ 1994 w 2747"/>
              <a:gd name="T17" fmla="*/ 1351 h 1968"/>
              <a:gd name="T18" fmla="*/ 2160 w 2747"/>
              <a:gd name="T19" fmla="*/ 1397 h 1968"/>
              <a:gd name="T20" fmla="*/ 2456 w 2747"/>
              <a:gd name="T21" fmla="*/ 1207 h 1968"/>
              <a:gd name="T22" fmla="*/ 2747 w 2747"/>
              <a:gd name="T23" fmla="*/ 882 h 1968"/>
              <a:gd name="T24" fmla="*/ 2505 w 2747"/>
              <a:gd name="T25" fmla="*/ 567 h 1968"/>
              <a:gd name="T26" fmla="*/ 2114 w 2747"/>
              <a:gd name="T27" fmla="*/ 230 h 1968"/>
              <a:gd name="T28" fmla="*/ 2036 w 2747"/>
              <a:gd name="T29" fmla="*/ 238 h 1968"/>
              <a:gd name="T30" fmla="*/ 1884 w 2747"/>
              <a:gd name="T31" fmla="*/ 138 h 1968"/>
              <a:gd name="T32" fmla="*/ 1831 w 2747"/>
              <a:gd name="T33" fmla="*/ 147 h 1968"/>
              <a:gd name="T34" fmla="*/ 1523 w 2747"/>
              <a:gd name="T35" fmla="*/ 0 h 1968"/>
              <a:gd name="T36" fmla="*/ 1196 w 2747"/>
              <a:gd name="T37" fmla="*/ 174 h 1968"/>
              <a:gd name="T38" fmla="*/ 956 w 2747"/>
              <a:gd name="T39" fmla="*/ 92 h 1968"/>
              <a:gd name="T40" fmla="*/ 593 w 2747"/>
              <a:gd name="T41" fmla="*/ 330 h 1968"/>
              <a:gd name="T42" fmla="*/ 576 w 2747"/>
              <a:gd name="T43" fmla="*/ 330 h 1968"/>
              <a:gd name="T44" fmla="*/ 181 w 2747"/>
              <a:gd name="T45" fmla="*/ 725 h 1968"/>
              <a:gd name="T46" fmla="*/ 186 w 2747"/>
              <a:gd name="T47" fmla="*/ 789 h 1968"/>
              <a:gd name="T48" fmla="*/ 77 w 2747"/>
              <a:gd name="T49" fmla="*/ 944 h 1968"/>
              <a:gd name="T50" fmla="*/ 126 w 2747"/>
              <a:gd name="T51" fmla="*/ 1062 h 1968"/>
              <a:gd name="T52" fmla="*/ 0 w 2747"/>
              <a:gd name="T53" fmla="*/ 1374 h 1968"/>
              <a:gd name="T54" fmla="*/ 406 w 2747"/>
              <a:gd name="T55" fmla="*/ 182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47" h="1968">
                <a:moveTo>
                  <a:pt x="406" y="1820"/>
                </a:moveTo>
                <a:cubicBezTo>
                  <a:pt x="465" y="1909"/>
                  <a:pt x="565" y="1968"/>
                  <a:pt x="679" y="1968"/>
                </a:cubicBezTo>
                <a:cubicBezTo>
                  <a:pt x="743" y="1968"/>
                  <a:pt x="802" y="1950"/>
                  <a:pt x="852" y="1919"/>
                </a:cubicBezTo>
                <a:cubicBezTo>
                  <a:pt x="889" y="1933"/>
                  <a:pt x="929" y="1941"/>
                  <a:pt x="971" y="1941"/>
                </a:cubicBezTo>
                <a:cubicBezTo>
                  <a:pt x="1086" y="1941"/>
                  <a:pt x="1187" y="1882"/>
                  <a:pt x="1245" y="1792"/>
                </a:cubicBezTo>
                <a:cubicBezTo>
                  <a:pt x="1247" y="1792"/>
                  <a:pt x="1249" y="1792"/>
                  <a:pt x="1251" y="1792"/>
                </a:cubicBezTo>
                <a:cubicBezTo>
                  <a:pt x="1409" y="1792"/>
                  <a:pt x="1541" y="1679"/>
                  <a:pt x="1571" y="1530"/>
                </a:cubicBezTo>
                <a:cubicBezTo>
                  <a:pt x="1608" y="1545"/>
                  <a:pt x="1649" y="1554"/>
                  <a:pt x="1692" y="1554"/>
                </a:cubicBezTo>
                <a:cubicBezTo>
                  <a:pt x="1829" y="1554"/>
                  <a:pt x="1945" y="1470"/>
                  <a:pt x="1994" y="1351"/>
                </a:cubicBezTo>
                <a:cubicBezTo>
                  <a:pt x="2043" y="1380"/>
                  <a:pt x="2099" y="1397"/>
                  <a:pt x="2160" y="1397"/>
                </a:cubicBezTo>
                <a:cubicBezTo>
                  <a:pt x="2292" y="1397"/>
                  <a:pt x="2405" y="1319"/>
                  <a:pt x="2456" y="1207"/>
                </a:cubicBezTo>
                <a:cubicBezTo>
                  <a:pt x="2620" y="1189"/>
                  <a:pt x="2747" y="1051"/>
                  <a:pt x="2747" y="882"/>
                </a:cubicBezTo>
                <a:cubicBezTo>
                  <a:pt x="2747" y="731"/>
                  <a:pt x="2644" y="604"/>
                  <a:pt x="2505" y="567"/>
                </a:cubicBezTo>
                <a:cubicBezTo>
                  <a:pt x="2477" y="377"/>
                  <a:pt x="2313" y="230"/>
                  <a:pt x="2114" y="230"/>
                </a:cubicBezTo>
                <a:cubicBezTo>
                  <a:pt x="2087" y="230"/>
                  <a:pt x="2061" y="233"/>
                  <a:pt x="2036" y="238"/>
                </a:cubicBezTo>
                <a:cubicBezTo>
                  <a:pt x="2010" y="179"/>
                  <a:pt x="1952" y="138"/>
                  <a:pt x="1884" y="138"/>
                </a:cubicBezTo>
                <a:cubicBezTo>
                  <a:pt x="1865" y="138"/>
                  <a:pt x="1847" y="141"/>
                  <a:pt x="1831" y="147"/>
                </a:cubicBezTo>
                <a:cubicBezTo>
                  <a:pt x="1758" y="57"/>
                  <a:pt x="1648" y="0"/>
                  <a:pt x="1523" y="0"/>
                </a:cubicBezTo>
                <a:cubicBezTo>
                  <a:pt x="1387" y="0"/>
                  <a:pt x="1267" y="69"/>
                  <a:pt x="1196" y="174"/>
                </a:cubicBezTo>
                <a:cubicBezTo>
                  <a:pt x="1129" y="123"/>
                  <a:pt x="1046" y="92"/>
                  <a:pt x="956" y="92"/>
                </a:cubicBezTo>
                <a:cubicBezTo>
                  <a:pt x="793" y="92"/>
                  <a:pt x="653" y="190"/>
                  <a:pt x="593" y="330"/>
                </a:cubicBezTo>
                <a:cubicBezTo>
                  <a:pt x="587" y="330"/>
                  <a:pt x="581" y="330"/>
                  <a:pt x="576" y="330"/>
                </a:cubicBezTo>
                <a:cubicBezTo>
                  <a:pt x="357" y="330"/>
                  <a:pt x="181" y="507"/>
                  <a:pt x="181" y="725"/>
                </a:cubicBezTo>
                <a:cubicBezTo>
                  <a:pt x="181" y="747"/>
                  <a:pt x="182" y="768"/>
                  <a:pt x="186" y="789"/>
                </a:cubicBezTo>
                <a:cubicBezTo>
                  <a:pt x="122" y="812"/>
                  <a:pt x="77" y="873"/>
                  <a:pt x="77" y="944"/>
                </a:cubicBezTo>
                <a:cubicBezTo>
                  <a:pt x="77" y="990"/>
                  <a:pt x="96" y="1032"/>
                  <a:pt x="126" y="1062"/>
                </a:cubicBezTo>
                <a:cubicBezTo>
                  <a:pt x="48" y="1142"/>
                  <a:pt x="0" y="1252"/>
                  <a:pt x="0" y="1374"/>
                </a:cubicBezTo>
                <a:cubicBezTo>
                  <a:pt x="0" y="1607"/>
                  <a:pt x="178" y="1799"/>
                  <a:pt x="406" y="1820"/>
                </a:cubicBezTo>
                <a:close/>
              </a:path>
            </a:pathLst>
          </a:custGeom>
          <a:noFill/>
          <a:ln w="57150" cap="flat">
            <a:solidFill>
              <a:schemeClr val="bg2"/>
            </a:solidFill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A56DDC-977E-48C4-97DF-733FCBEDCD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317252" y="3300299"/>
            <a:ext cx="540417" cy="541926"/>
            <a:chOff x="5132388" y="3533775"/>
            <a:chExt cx="568325" cy="569912"/>
          </a:xfrm>
          <a:solidFill>
            <a:srgbClr val="DADFE1"/>
          </a:solidFill>
          <a:effectLst/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F86CBBE3-4C5F-426D-B19E-CDF49A22F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2388" y="3533775"/>
              <a:ext cx="568325" cy="569912"/>
            </a:xfrm>
            <a:custGeom>
              <a:avLst/>
              <a:gdLst>
                <a:gd name="T0" fmla="*/ 85 w 254"/>
                <a:gd name="T1" fmla="*/ 215 h 254"/>
                <a:gd name="T2" fmla="*/ 90 w 254"/>
                <a:gd name="T3" fmla="*/ 249 h 254"/>
                <a:gd name="T4" fmla="*/ 119 w 254"/>
                <a:gd name="T5" fmla="*/ 254 h 254"/>
                <a:gd name="T6" fmla="*/ 135 w 254"/>
                <a:gd name="T7" fmla="*/ 224 h 254"/>
                <a:gd name="T8" fmla="*/ 160 w 254"/>
                <a:gd name="T9" fmla="*/ 219 h 254"/>
                <a:gd name="T10" fmla="*/ 187 w 254"/>
                <a:gd name="T11" fmla="*/ 239 h 254"/>
                <a:gd name="T12" fmla="*/ 212 w 254"/>
                <a:gd name="T13" fmla="*/ 222 h 254"/>
                <a:gd name="T14" fmla="*/ 202 w 254"/>
                <a:gd name="T15" fmla="*/ 189 h 254"/>
                <a:gd name="T16" fmla="*/ 215 w 254"/>
                <a:gd name="T17" fmla="*/ 169 h 254"/>
                <a:gd name="T18" fmla="*/ 249 w 254"/>
                <a:gd name="T19" fmla="*/ 164 h 254"/>
                <a:gd name="T20" fmla="*/ 254 w 254"/>
                <a:gd name="T21" fmla="*/ 134 h 254"/>
                <a:gd name="T22" fmla="*/ 224 w 254"/>
                <a:gd name="T23" fmla="*/ 118 h 254"/>
                <a:gd name="T24" fmla="*/ 218 w 254"/>
                <a:gd name="T25" fmla="*/ 95 h 254"/>
                <a:gd name="T26" fmla="*/ 239 w 254"/>
                <a:gd name="T27" fmla="*/ 67 h 254"/>
                <a:gd name="T28" fmla="*/ 222 w 254"/>
                <a:gd name="T29" fmla="*/ 43 h 254"/>
                <a:gd name="T30" fmla="*/ 189 w 254"/>
                <a:gd name="T31" fmla="*/ 53 h 254"/>
                <a:gd name="T32" fmla="*/ 169 w 254"/>
                <a:gd name="T33" fmla="*/ 40 h 254"/>
                <a:gd name="T34" fmla="*/ 164 w 254"/>
                <a:gd name="T35" fmla="*/ 6 h 254"/>
                <a:gd name="T36" fmla="*/ 134 w 254"/>
                <a:gd name="T37" fmla="*/ 0 h 254"/>
                <a:gd name="T38" fmla="*/ 119 w 254"/>
                <a:gd name="T39" fmla="*/ 31 h 254"/>
                <a:gd name="T40" fmla="*/ 94 w 254"/>
                <a:gd name="T41" fmla="*/ 36 h 254"/>
                <a:gd name="T42" fmla="*/ 67 w 254"/>
                <a:gd name="T43" fmla="*/ 15 h 254"/>
                <a:gd name="T44" fmla="*/ 42 w 254"/>
                <a:gd name="T45" fmla="*/ 33 h 254"/>
                <a:gd name="T46" fmla="*/ 52 w 254"/>
                <a:gd name="T47" fmla="*/ 65 h 254"/>
                <a:gd name="T48" fmla="*/ 39 w 254"/>
                <a:gd name="T49" fmla="*/ 86 h 254"/>
                <a:gd name="T50" fmla="*/ 6 w 254"/>
                <a:gd name="T51" fmla="*/ 91 h 254"/>
                <a:gd name="T52" fmla="*/ 0 w 254"/>
                <a:gd name="T53" fmla="*/ 121 h 254"/>
                <a:gd name="T54" fmla="*/ 30 w 254"/>
                <a:gd name="T55" fmla="*/ 136 h 254"/>
                <a:gd name="T56" fmla="*/ 35 w 254"/>
                <a:gd name="T57" fmla="*/ 160 h 254"/>
                <a:gd name="T58" fmla="*/ 15 w 254"/>
                <a:gd name="T59" fmla="*/ 187 h 254"/>
                <a:gd name="T60" fmla="*/ 32 w 254"/>
                <a:gd name="T61" fmla="*/ 212 h 254"/>
                <a:gd name="T62" fmla="*/ 64 w 254"/>
                <a:gd name="T63" fmla="*/ 201 h 254"/>
                <a:gd name="T64" fmla="*/ 85 w 254"/>
                <a:gd name="T65" fmla="*/ 215 h 254"/>
                <a:gd name="T66" fmla="*/ 93 w 254"/>
                <a:gd name="T67" fmla="*/ 160 h 254"/>
                <a:gd name="T68" fmla="*/ 79 w 254"/>
                <a:gd name="T69" fmla="*/ 126 h 254"/>
                <a:gd name="T70" fmla="*/ 81 w 254"/>
                <a:gd name="T71" fmla="*/ 115 h 254"/>
                <a:gd name="T72" fmla="*/ 128 w 254"/>
                <a:gd name="T73" fmla="*/ 79 h 254"/>
                <a:gd name="T74" fmla="*/ 175 w 254"/>
                <a:gd name="T75" fmla="*/ 128 h 254"/>
                <a:gd name="T76" fmla="*/ 173 w 254"/>
                <a:gd name="T77" fmla="*/ 140 h 254"/>
                <a:gd name="T78" fmla="*/ 173 w 254"/>
                <a:gd name="T79" fmla="*/ 140 h 254"/>
                <a:gd name="T80" fmla="*/ 126 w 254"/>
                <a:gd name="T81" fmla="*/ 175 h 254"/>
                <a:gd name="T82" fmla="*/ 93 w 254"/>
                <a:gd name="T83" fmla="*/ 16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" h="254">
                  <a:moveTo>
                    <a:pt x="85" y="215"/>
                  </a:moveTo>
                  <a:cubicBezTo>
                    <a:pt x="90" y="249"/>
                    <a:pt x="90" y="249"/>
                    <a:pt x="90" y="249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35" y="224"/>
                    <a:pt x="135" y="224"/>
                    <a:pt x="135" y="224"/>
                  </a:cubicBezTo>
                  <a:cubicBezTo>
                    <a:pt x="144" y="223"/>
                    <a:pt x="152" y="221"/>
                    <a:pt x="160" y="219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212" y="222"/>
                    <a:pt x="212" y="222"/>
                    <a:pt x="212" y="222"/>
                  </a:cubicBezTo>
                  <a:cubicBezTo>
                    <a:pt x="202" y="189"/>
                    <a:pt x="202" y="189"/>
                    <a:pt x="202" y="189"/>
                  </a:cubicBezTo>
                  <a:cubicBezTo>
                    <a:pt x="207" y="183"/>
                    <a:pt x="211" y="176"/>
                    <a:pt x="215" y="169"/>
                  </a:cubicBezTo>
                  <a:cubicBezTo>
                    <a:pt x="249" y="164"/>
                    <a:pt x="249" y="164"/>
                    <a:pt x="249" y="16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23" y="110"/>
                    <a:pt x="221" y="102"/>
                    <a:pt x="218" y="95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3" y="48"/>
                    <a:pt x="176" y="43"/>
                    <a:pt x="169" y="40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0" y="31"/>
                    <a:pt x="102" y="33"/>
                    <a:pt x="94" y="3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47" y="72"/>
                    <a:pt x="43" y="79"/>
                    <a:pt x="39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44"/>
                    <a:pt x="33" y="152"/>
                    <a:pt x="35" y="160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32" y="212"/>
                    <a:pt x="32" y="212"/>
                    <a:pt x="32" y="212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1" y="207"/>
                    <a:pt x="78" y="211"/>
                    <a:pt x="85" y="215"/>
                  </a:cubicBezTo>
                  <a:close/>
                  <a:moveTo>
                    <a:pt x="93" y="160"/>
                  </a:moveTo>
                  <a:cubicBezTo>
                    <a:pt x="84" y="151"/>
                    <a:pt x="79" y="139"/>
                    <a:pt x="79" y="126"/>
                  </a:cubicBezTo>
                  <a:cubicBezTo>
                    <a:pt x="79" y="122"/>
                    <a:pt x="80" y="118"/>
                    <a:pt x="81" y="115"/>
                  </a:cubicBezTo>
                  <a:cubicBezTo>
                    <a:pt x="87" y="93"/>
                    <a:pt x="106" y="79"/>
                    <a:pt x="128" y="79"/>
                  </a:cubicBezTo>
                  <a:cubicBezTo>
                    <a:pt x="154" y="80"/>
                    <a:pt x="175" y="102"/>
                    <a:pt x="175" y="128"/>
                  </a:cubicBezTo>
                  <a:cubicBezTo>
                    <a:pt x="175" y="132"/>
                    <a:pt x="173" y="136"/>
                    <a:pt x="173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66" y="161"/>
                    <a:pt x="148" y="175"/>
                    <a:pt x="126" y="175"/>
                  </a:cubicBezTo>
                  <a:cubicBezTo>
                    <a:pt x="113" y="175"/>
                    <a:pt x="101" y="170"/>
                    <a:pt x="9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7D2D6F91-C5DD-4492-A8FE-A4F61C52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3744913"/>
              <a:ext cx="144463" cy="147637"/>
            </a:xfrm>
            <a:custGeom>
              <a:avLst/>
              <a:gdLst>
                <a:gd name="T0" fmla="*/ 0 w 65"/>
                <a:gd name="T1" fmla="*/ 33 h 66"/>
                <a:gd name="T2" fmla="*/ 2 w 65"/>
                <a:gd name="T3" fmla="*/ 25 h 66"/>
                <a:gd name="T4" fmla="*/ 34 w 65"/>
                <a:gd name="T5" fmla="*/ 1 h 66"/>
                <a:gd name="T6" fmla="*/ 65 w 65"/>
                <a:gd name="T7" fmla="*/ 34 h 66"/>
                <a:gd name="T8" fmla="*/ 63 w 65"/>
                <a:gd name="T9" fmla="*/ 42 h 66"/>
                <a:gd name="T10" fmla="*/ 63 w 65"/>
                <a:gd name="T11" fmla="*/ 42 h 66"/>
                <a:gd name="T12" fmla="*/ 32 w 65"/>
                <a:gd name="T13" fmla="*/ 66 h 66"/>
                <a:gd name="T14" fmla="*/ 9 w 65"/>
                <a:gd name="T15" fmla="*/ 56 h 66"/>
                <a:gd name="T16" fmla="*/ 0 w 65"/>
                <a:gd name="T1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6">
                  <a:moveTo>
                    <a:pt x="0" y="33"/>
                  </a:moveTo>
                  <a:cubicBezTo>
                    <a:pt x="0" y="30"/>
                    <a:pt x="1" y="27"/>
                    <a:pt x="2" y="25"/>
                  </a:cubicBezTo>
                  <a:cubicBezTo>
                    <a:pt x="5" y="10"/>
                    <a:pt x="19" y="0"/>
                    <a:pt x="34" y="1"/>
                  </a:cubicBezTo>
                  <a:cubicBezTo>
                    <a:pt x="52" y="1"/>
                    <a:pt x="65" y="16"/>
                    <a:pt x="65" y="34"/>
                  </a:cubicBezTo>
                  <a:cubicBezTo>
                    <a:pt x="65" y="37"/>
                    <a:pt x="64" y="39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59" y="56"/>
                    <a:pt x="47" y="66"/>
                    <a:pt x="32" y="66"/>
                  </a:cubicBezTo>
                  <a:cubicBezTo>
                    <a:pt x="23" y="66"/>
                    <a:pt x="15" y="62"/>
                    <a:pt x="9" y="56"/>
                  </a:cubicBezTo>
                  <a:cubicBezTo>
                    <a:pt x="3" y="49"/>
                    <a:pt x="0" y="4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A01246-611D-4635-BDB4-E3F382DE3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678715" y="1657914"/>
            <a:ext cx="540417" cy="540417"/>
            <a:chOff x="4460875" y="1806575"/>
            <a:chExt cx="568325" cy="568325"/>
          </a:xfrm>
          <a:solidFill>
            <a:srgbClr val="DADFE1"/>
          </a:solidFill>
          <a:effectLst/>
        </p:grpSpPr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D70FDA9C-ACBC-4A5B-AA71-0EACF0599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0875" y="1806575"/>
              <a:ext cx="568325" cy="568325"/>
            </a:xfrm>
            <a:custGeom>
              <a:avLst/>
              <a:gdLst>
                <a:gd name="T0" fmla="*/ 85 w 254"/>
                <a:gd name="T1" fmla="*/ 215 h 254"/>
                <a:gd name="T2" fmla="*/ 89 w 254"/>
                <a:gd name="T3" fmla="*/ 249 h 254"/>
                <a:gd name="T4" fmla="*/ 119 w 254"/>
                <a:gd name="T5" fmla="*/ 254 h 254"/>
                <a:gd name="T6" fmla="*/ 135 w 254"/>
                <a:gd name="T7" fmla="*/ 224 h 254"/>
                <a:gd name="T8" fmla="*/ 160 w 254"/>
                <a:gd name="T9" fmla="*/ 218 h 254"/>
                <a:gd name="T10" fmla="*/ 187 w 254"/>
                <a:gd name="T11" fmla="*/ 239 h 254"/>
                <a:gd name="T12" fmla="*/ 212 w 254"/>
                <a:gd name="T13" fmla="*/ 222 h 254"/>
                <a:gd name="T14" fmla="*/ 201 w 254"/>
                <a:gd name="T15" fmla="*/ 189 h 254"/>
                <a:gd name="T16" fmla="*/ 214 w 254"/>
                <a:gd name="T17" fmla="*/ 168 h 254"/>
                <a:gd name="T18" fmla="*/ 248 w 254"/>
                <a:gd name="T19" fmla="*/ 164 h 254"/>
                <a:gd name="T20" fmla="*/ 254 w 254"/>
                <a:gd name="T21" fmla="*/ 134 h 254"/>
                <a:gd name="T22" fmla="*/ 223 w 254"/>
                <a:gd name="T23" fmla="*/ 118 h 254"/>
                <a:gd name="T24" fmla="*/ 218 w 254"/>
                <a:gd name="T25" fmla="*/ 95 h 254"/>
                <a:gd name="T26" fmla="*/ 239 w 254"/>
                <a:gd name="T27" fmla="*/ 67 h 254"/>
                <a:gd name="T28" fmla="*/ 221 w 254"/>
                <a:gd name="T29" fmla="*/ 42 h 254"/>
                <a:gd name="T30" fmla="*/ 189 w 254"/>
                <a:gd name="T31" fmla="*/ 53 h 254"/>
                <a:gd name="T32" fmla="*/ 168 w 254"/>
                <a:gd name="T33" fmla="*/ 40 h 254"/>
                <a:gd name="T34" fmla="*/ 164 w 254"/>
                <a:gd name="T35" fmla="*/ 6 h 254"/>
                <a:gd name="T36" fmla="*/ 134 w 254"/>
                <a:gd name="T37" fmla="*/ 0 h 254"/>
                <a:gd name="T38" fmla="*/ 118 w 254"/>
                <a:gd name="T39" fmla="*/ 30 h 254"/>
                <a:gd name="T40" fmla="*/ 93 w 254"/>
                <a:gd name="T41" fmla="*/ 36 h 254"/>
                <a:gd name="T42" fmla="*/ 66 w 254"/>
                <a:gd name="T43" fmla="*/ 15 h 254"/>
                <a:gd name="T44" fmla="*/ 42 w 254"/>
                <a:gd name="T45" fmla="*/ 33 h 254"/>
                <a:gd name="T46" fmla="*/ 52 w 254"/>
                <a:gd name="T47" fmla="*/ 65 h 254"/>
                <a:gd name="T48" fmla="*/ 38 w 254"/>
                <a:gd name="T49" fmla="*/ 86 h 254"/>
                <a:gd name="T50" fmla="*/ 5 w 254"/>
                <a:gd name="T51" fmla="*/ 91 h 254"/>
                <a:gd name="T52" fmla="*/ 0 w 254"/>
                <a:gd name="T53" fmla="*/ 120 h 254"/>
                <a:gd name="T54" fmla="*/ 30 w 254"/>
                <a:gd name="T55" fmla="*/ 136 h 254"/>
                <a:gd name="T56" fmla="*/ 35 w 254"/>
                <a:gd name="T57" fmla="*/ 160 h 254"/>
                <a:gd name="T58" fmla="*/ 14 w 254"/>
                <a:gd name="T59" fmla="*/ 187 h 254"/>
                <a:gd name="T60" fmla="*/ 31 w 254"/>
                <a:gd name="T61" fmla="*/ 211 h 254"/>
                <a:gd name="T62" fmla="*/ 64 w 254"/>
                <a:gd name="T63" fmla="*/ 201 h 254"/>
                <a:gd name="T64" fmla="*/ 85 w 254"/>
                <a:gd name="T65" fmla="*/ 215 h 254"/>
                <a:gd name="T66" fmla="*/ 92 w 254"/>
                <a:gd name="T67" fmla="*/ 160 h 254"/>
                <a:gd name="T68" fmla="*/ 79 w 254"/>
                <a:gd name="T69" fmla="*/ 126 h 254"/>
                <a:gd name="T70" fmla="*/ 80 w 254"/>
                <a:gd name="T71" fmla="*/ 114 h 254"/>
                <a:gd name="T72" fmla="*/ 127 w 254"/>
                <a:gd name="T73" fmla="*/ 79 h 254"/>
                <a:gd name="T74" fmla="*/ 174 w 254"/>
                <a:gd name="T75" fmla="*/ 128 h 254"/>
                <a:gd name="T76" fmla="*/ 172 w 254"/>
                <a:gd name="T77" fmla="*/ 140 h 254"/>
                <a:gd name="T78" fmla="*/ 172 w 254"/>
                <a:gd name="T79" fmla="*/ 140 h 254"/>
                <a:gd name="T80" fmla="*/ 125 w 254"/>
                <a:gd name="T81" fmla="*/ 175 h 254"/>
                <a:gd name="T82" fmla="*/ 92 w 254"/>
                <a:gd name="T83" fmla="*/ 16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" h="254">
                  <a:moveTo>
                    <a:pt x="85" y="215"/>
                  </a:moveTo>
                  <a:cubicBezTo>
                    <a:pt x="89" y="249"/>
                    <a:pt x="89" y="249"/>
                    <a:pt x="89" y="249"/>
                  </a:cubicBezTo>
                  <a:cubicBezTo>
                    <a:pt x="119" y="254"/>
                    <a:pt x="119" y="254"/>
                    <a:pt x="119" y="254"/>
                  </a:cubicBezTo>
                  <a:cubicBezTo>
                    <a:pt x="135" y="224"/>
                    <a:pt x="135" y="224"/>
                    <a:pt x="135" y="224"/>
                  </a:cubicBezTo>
                  <a:cubicBezTo>
                    <a:pt x="143" y="223"/>
                    <a:pt x="152" y="221"/>
                    <a:pt x="160" y="218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212" y="222"/>
                    <a:pt x="212" y="222"/>
                    <a:pt x="212" y="222"/>
                  </a:cubicBezTo>
                  <a:cubicBezTo>
                    <a:pt x="201" y="189"/>
                    <a:pt x="201" y="189"/>
                    <a:pt x="201" y="189"/>
                  </a:cubicBezTo>
                  <a:cubicBezTo>
                    <a:pt x="206" y="183"/>
                    <a:pt x="211" y="176"/>
                    <a:pt x="214" y="168"/>
                  </a:cubicBezTo>
                  <a:cubicBezTo>
                    <a:pt x="248" y="164"/>
                    <a:pt x="248" y="164"/>
                    <a:pt x="248" y="16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23" y="118"/>
                    <a:pt x="223" y="118"/>
                    <a:pt x="223" y="118"/>
                  </a:cubicBezTo>
                  <a:cubicBezTo>
                    <a:pt x="222" y="110"/>
                    <a:pt x="220" y="102"/>
                    <a:pt x="218" y="95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2" y="48"/>
                    <a:pt x="175" y="43"/>
                    <a:pt x="168" y="40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09" y="31"/>
                    <a:pt x="101" y="33"/>
                    <a:pt x="93" y="3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46" y="71"/>
                    <a:pt x="42" y="79"/>
                    <a:pt x="38" y="86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44"/>
                    <a:pt x="32" y="152"/>
                    <a:pt x="35" y="160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31" y="211"/>
                    <a:pt x="31" y="211"/>
                    <a:pt x="31" y="211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0" y="207"/>
                    <a:pt x="77" y="211"/>
                    <a:pt x="85" y="215"/>
                  </a:cubicBezTo>
                  <a:close/>
                  <a:moveTo>
                    <a:pt x="92" y="160"/>
                  </a:moveTo>
                  <a:cubicBezTo>
                    <a:pt x="83" y="151"/>
                    <a:pt x="78" y="139"/>
                    <a:pt x="79" y="126"/>
                  </a:cubicBezTo>
                  <a:cubicBezTo>
                    <a:pt x="79" y="122"/>
                    <a:pt x="79" y="118"/>
                    <a:pt x="80" y="114"/>
                  </a:cubicBezTo>
                  <a:cubicBezTo>
                    <a:pt x="86" y="93"/>
                    <a:pt x="105" y="79"/>
                    <a:pt x="127" y="79"/>
                  </a:cubicBezTo>
                  <a:cubicBezTo>
                    <a:pt x="154" y="80"/>
                    <a:pt x="175" y="102"/>
                    <a:pt x="174" y="128"/>
                  </a:cubicBezTo>
                  <a:cubicBezTo>
                    <a:pt x="174" y="132"/>
                    <a:pt x="172" y="136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66" y="161"/>
                    <a:pt x="147" y="175"/>
                    <a:pt x="125" y="175"/>
                  </a:cubicBezTo>
                  <a:cubicBezTo>
                    <a:pt x="113" y="175"/>
                    <a:pt x="101" y="169"/>
                    <a:pt x="92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B544845B-AD49-43EE-B107-B51ED797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2016125"/>
              <a:ext cx="147638" cy="147637"/>
            </a:xfrm>
            <a:custGeom>
              <a:avLst/>
              <a:gdLst>
                <a:gd name="T0" fmla="*/ 1 w 66"/>
                <a:gd name="T1" fmla="*/ 32 h 66"/>
                <a:gd name="T2" fmla="*/ 2 w 66"/>
                <a:gd name="T3" fmla="*/ 25 h 66"/>
                <a:gd name="T4" fmla="*/ 34 w 66"/>
                <a:gd name="T5" fmla="*/ 1 h 66"/>
                <a:gd name="T6" fmla="*/ 65 w 66"/>
                <a:gd name="T7" fmla="*/ 34 h 66"/>
                <a:gd name="T8" fmla="*/ 63 w 66"/>
                <a:gd name="T9" fmla="*/ 41 h 66"/>
                <a:gd name="T10" fmla="*/ 63 w 66"/>
                <a:gd name="T11" fmla="*/ 41 h 66"/>
                <a:gd name="T12" fmla="*/ 32 w 66"/>
                <a:gd name="T13" fmla="*/ 66 h 66"/>
                <a:gd name="T14" fmla="*/ 9 w 66"/>
                <a:gd name="T15" fmla="*/ 56 h 66"/>
                <a:gd name="T16" fmla="*/ 1 w 66"/>
                <a:gd name="T17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1" y="32"/>
                  </a:moveTo>
                  <a:cubicBezTo>
                    <a:pt x="1" y="30"/>
                    <a:pt x="1" y="27"/>
                    <a:pt x="2" y="25"/>
                  </a:cubicBezTo>
                  <a:cubicBezTo>
                    <a:pt x="6" y="10"/>
                    <a:pt x="19" y="0"/>
                    <a:pt x="34" y="1"/>
                  </a:cubicBezTo>
                  <a:cubicBezTo>
                    <a:pt x="52" y="1"/>
                    <a:pt x="66" y="16"/>
                    <a:pt x="65" y="34"/>
                  </a:cubicBezTo>
                  <a:cubicBezTo>
                    <a:pt x="65" y="36"/>
                    <a:pt x="64" y="39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9" y="56"/>
                    <a:pt x="47" y="66"/>
                    <a:pt x="32" y="66"/>
                  </a:cubicBezTo>
                  <a:cubicBezTo>
                    <a:pt x="23" y="65"/>
                    <a:pt x="15" y="62"/>
                    <a:pt x="9" y="56"/>
                  </a:cubicBezTo>
                  <a:cubicBezTo>
                    <a:pt x="3" y="49"/>
                    <a:pt x="0" y="41"/>
                    <a:pt x="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2B9F28-3BC6-4BCD-9CF6-F10070328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35989" y="1979447"/>
            <a:ext cx="540417" cy="537398"/>
            <a:chOff x="3259138" y="2144713"/>
            <a:chExt cx="568325" cy="565150"/>
          </a:xfrm>
          <a:solidFill>
            <a:srgbClr val="DADFE1"/>
          </a:solidFill>
          <a:effectLst/>
        </p:grpSpPr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9184F6BC-A6C9-4215-8737-4C990514F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9138" y="2144713"/>
              <a:ext cx="568325" cy="565150"/>
            </a:xfrm>
            <a:custGeom>
              <a:avLst/>
              <a:gdLst>
                <a:gd name="T0" fmla="*/ 85 w 254"/>
                <a:gd name="T1" fmla="*/ 214 h 253"/>
                <a:gd name="T2" fmla="*/ 90 w 254"/>
                <a:gd name="T3" fmla="*/ 248 h 253"/>
                <a:gd name="T4" fmla="*/ 119 w 254"/>
                <a:gd name="T5" fmla="*/ 253 h 253"/>
                <a:gd name="T6" fmla="*/ 135 w 254"/>
                <a:gd name="T7" fmla="*/ 223 h 253"/>
                <a:gd name="T8" fmla="*/ 160 w 254"/>
                <a:gd name="T9" fmla="*/ 218 h 253"/>
                <a:gd name="T10" fmla="*/ 187 w 254"/>
                <a:gd name="T11" fmla="*/ 239 h 253"/>
                <a:gd name="T12" fmla="*/ 212 w 254"/>
                <a:gd name="T13" fmla="*/ 221 h 253"/>
                <a:gd name="T14" fmla="*/ 202 w 254"/>
                <a:gd name="T15" fmla="*/ 188 h 253"/>
                <a:gd name="T16" fmla="*/ 215 w 254"/>
                <a:gd name="T17" fmla="*/ 168 h 253"/>
                <a:gd name="T18" fmla="*/ 249 w 254"/>
                <a:gd name="T19" fmla="*/ 163 h 253"/>
                <a:gd name="T20" fmla="*/ 254 w 254"/>
                <a:gd name="T21" fmla="*/ 133 h 253"/>
                <a:gd name="T22" fmla="*/ 224 w 254"/>
                <a:gd name="T23" fmla="*/ 117 h 253"/>
                <a:gd name="T24" fmla="*/ 218 w 254"/>
                <a:gd name="T25" fmla="*/ 94 h 253"/>
                <a:gd name="T26" fmla="*/ 239 w 254"/>
                <a:gd name="T27" fmla="*/ 67 h 253"/>
                <a:gd name="T28" fmla="*/ 222 w 254"/>
                <a:gd name="T29" fmla="*/ 42 h 253"/>
                <a:gd name="T30" fmla="*/ 189 w 254"/>
                <a:gd name="T31" fmla="*/ 52 h 253"/>
                <a:gd name="T32" fmla="*/ 169 w 254"/>
                <a:gd name="T33" fmla="*/ 39 h 253"/>
                <a:gd name="T34" fmla="*/ 164 w 254"/>
                <a:gd name="T35" fmla="*/ 5 h 253"/>
                <a:gd name="T36" fmla="*/ 134 w 254"/>
                <a:gd name="T37" fmla="*/ 0 h 253"/>
                <a:gd name="T38" fmla="*/ 119 w 254"/>
                <a:gd name="T39" fmla="*/ 30 h 253"/>
                <a:gd name="T40" fmla="*/ 94 w 254"/>
                <a:gd name="T41" fmla="*/ 35 h 253"/>
                <a:gd name="T42" fmla="*/ 67 w 254"/>
                <a:gd name="T43" fmla="*/ 15 h 253"/>
                <a:gd name="T44" fmla="*/ 42 w 254"/>
                <a:gd name="T45" fmla="*/ 32 h 253"/>
                <a:gd name="T46" fmla="*/ 52 w 254"/>
                <a:gd name="T47" fmla="*/ 64 h 253"/>
                <a:gd name="T48" fmla="*/ 39 w 254"/>
                <a:gd name="T49" fmla="*/ 86 h 253"/>
                <a:gd name="T50" fmla="*/ 5 w 254"/>
                <a:gd name="T51" fmla="*/ 90 h 253"/>
                <a:gd name="T52" fmla="*/ 0 w 254"/>
                <a:gd name="T53" fmla="*/ 120 h 253"/>
                <a:gd name="T54" fmla="*/ 30 w 254"/>
                <a:gd name="T55" fmla="*/ 135 h 253"/>
                <a:gd name="T56" fmla="*/ 35 w 254"/>
                <a:gd name="T57" fmla="*/ 159 h 253"/>
                <a:gd name="T58" fmla="*/ 15 w 254"/>
                <a:gd name="T59" fmla="*/ 186 h 253"/>
                <a:gd name="T60" fmla="*/ 32 w 254"/>
                <a:gd name="T61" fmla="*/ 211 h 253"/>
                <a:gd name="T62" fmla="*/ 64 w 254"/>
                <a:gd name="T63" fmla="*/ 201 h 253"/>
                <a:gd name="T64" fmla="*/ 85 w 254"/>
                <a:gd name="T65" fmla="*/ 214 h 253"/>
                <a:gd name="T66" fmla="*/ 93 w 254"/>
                <a:gd name="T67" fmla="*/ 160 h 253"/>
                <a:gd name="T68" fmla="*/ 79 w 254"/>
                <a:gd name="T69" fmla="*/ 125 h 253"/>
                <a:gd name="T70" fmla="*/ 81 w 254"/>
                <a:gd name="T71" fmla="*/ 114 h 253"/>
                <a:gd name="T72" fmla="*/ 128 w 254"/>
                <a:gd name="T73" fmla="*/ 79 h 253"/>
                <a:gd name="T74" fmla="*/ 175 w 254"/>
                <a:gd name="T75" fmla="*/ 127 h 253"/>
                <a:gd name="T76" fmla="*/ 173 w 254"/>
                <a:gd name="T77" fmla="*/ 139 h 253"/>
                <a:gd name="T78" fmla="*/ 173 w 254"/>
                <a:gd name="T79" fmla="*/ 139 h 253"/>
                <a:gd name="T80" fmla="*/ 126 w 254"/>
                <a:gd name="T81" fmla="*/ 174 h 253"/>
                <a:gd name="T82" fmla="*/ 93 w 254"/>
                <a:gd name="T83" fmla="*/ 16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" h="253">
                  <a:moveTo>
                    <a:pt x="85" y="214"/>
                  </a:moveTo>
                  <a:cubicBezTo>
                    <a:pt x="90" y="248"/>
                    <a:pt x="90" y="248"/>
                    <a:pt x="90" y="248"/>
                  </a:cubicBezTo>
                  <a:cubicBezTo>
                    <a:pt x="119" y="253"/>
                    <a:pt x="119" y="253"/>
                    <a:pt x="119" y="253"/>
                  </a:cubicBezTo>
                  <a:cubicBezTo>
                    <a:pt x="135" y="223"/>
                    <a:pt x="135" y="223"/>
                    <a:pt x="135" y="223"/>
                  </a:cubicBezTo>
                  <a:cubicBezTo>
                    <a:pt x="144" y="223"/>
                    <a:pt x="152" y="221"/>
                    <a:pt x="160" y="218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212" y="221"/>
                    <a:pt x="212" y="221"/>
                    <a:pt x="212" y="221"/>
                  </a:cubicBezTo>
                  <a:cubicBezTo>
                    <a:pt x="202" y="188"/>
                    <a:pt x="202" y="188"/>
                    <a:pt x="202" y="188"/>
                  </a:cubicBezTo>
                  <a:cubicBezTo>
                    <a:pt x="207" y="182"/>
                    <a:pt x="211" y="175"/>
                    <a:pt x="215" y="168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54" y="133"/>
                    <a:pt x="254" y="133"/>
                    <a:pt x="254" y="133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3" y="109"/>
                    <a:pt x="221" y="101"/>
                    <a:pt x="218" y="94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3" y="47"/>
                    <a:pt x="176" y="42"/>
                    <a:pt x="169" y="39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0" y="31"/>
                    <a:pt x="102" y="32"/>
                    <a:pt x="94" y="3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71"/>
                    <a:pt x="42" y="78"/>
                    <a:pt x="39" y="86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1" y="144"/>
                    <a:pt x="33" y="151"/>
                    <a:pt x="35" y="159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32" y="211"/>
                    <a:pt x="32" y="211"/>
                    <a:pt x="32" y="211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1" y="206"/>
                    <a:pt x="78" y="211"/>
                    <a:pt x="85" y="214"/>
                  </a:cubicBezTo>
                  <a:close/>
                  <a:moveTo>
                    <a:pt x="93" y="160"/>
                  </a:moveTo>
                  <a:cubicBezTo>
                    <a:pt x="84" y="150"/>
                    <a:pt x="79" y="138"/>
                    <a:pt x="79" y="125"/>
                  </a:cubicBezTo>
                  <a:cubicBezTo>
                    <a:pt x="79" y="122"/>
                    <a:pt x="80" y="118"/>
                    <a:pt x="81" y="114"/>
                  </a:cubicBezTo>
                  <a:cubicBezTo>
                    <a:pt x="87" y="93"/>
                    <a:pt x="106" y="78"/>
                    <a:pt x="128" y="79"/>
                  </a:cubicBezTo>
                  <a:cubicBezTo>
                    <a:pt x="154" y="79"/>
                    <a:pt x="175" y="101"/>
                    <a:pt x="175" y="127"/>
                  </a:cubicBezTo>
                  <a:cubicBezTo>
                    <a:pt x="175" y="131"/>
                    <a:pt x="173" y="135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66" y="160"/>
                    <a:pt x="148" y="175"/>
                    <a:pt x="126" y="174"/>
                  </a:cubicBezTo>
                  <a:cubicBezTo>
                    <a:pt x="113" y="174"/>
                    <a:pt x="101" y="169"/>
                    <a:pt x="9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C16FE088-8E8A-4D3E-B271-77DFF8FB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354263"/>
              <a:ext cx="144463" cy="146050"/>
            </a:xfrm>
            <a:custGeom>
              <a:avLst/>
              <a:gdLst>
                <a:gd name="T0" fmla="*/ 0 w 65"/>
                <a:gd name="T1" fmla="*/ 32 h 65"/>
                <a:gd name="T2" fmla="*/ 1 w 65"/>
                <a:gd name="T3" fmla="*/ 24 h 65"/>
                <a:gd name="T4" fmla="*/ 34 w 65"/>
                <a:gd name="T5" fmla="*/ 0 h 65"/>
                <a:gd name="T6" fmla="*/ 65 w 65"/>
                <a:gd name="T7" fmla="*/ 33 h 65"/>
                <a:gd name="T8" fmla="*/ 63 w 65"/>
                <a:gd name="T9" fmla="*/ 41 h 65"/>
                <a:gd name="T10" fmla="*/ 63 w 65"/>
                <a:gd name="T11" fmla="*/ 41 h 65"/>
                <a:gd name="T12" fmla="*/ 32 w 65"/>
                <a:gd name="T13" fmla="*/ 65 h 65"/>
                <a:gd name="T14" fmla="*/ 9 w 65"/>
                <a:gd name="T15" fmla="*/ 55 h 65"/>
                <a:gd name="T16" fmla="*/ 0 w 65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29"/>
                    <a:pt x="1" y="26"/>
                    <a:pt x="1" y="24"/>
                  </a:cubicBezTo>
                  <a:cubicBezTo>
                    <a:pt x="5" y="9"/>
                    <a:pt x="19" y="0"/>
                    <a:pt x="34" y="0"/>
                  </a:cubicBezTo>
                  <a:cubicBezTo>
                    <a:pt x="52" y="0"/>
                    <a:pt x="65" y="15"/>
                    <a:pt x="65" y="33"/>
                  </a:cubicBezTo>
                  <a:cubicBezTo>
                    <a:pt x="65" y="36"/>
                    <a:pt x="64" y="38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9" y="55"/>
                    <a:pt x="46" y="65"/>
                    <a:pt x="32" y="65"/>
                  </a:cubicBezTo>
                  <a:cubicBezTo>
                    <a:pt x="23" y="65"/>
                    <a:pt x="15" y="61"/>
                    <a:pt x="9" y="55"/>
                  </a:cubicBezTo>
                  <a:cubicBezTo>
                    <a:pt x="3" y="49"/>
                    <a:pt x="0" y="41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DB415F-0FB5-4D26-B14F-D9C11473E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179056" y="1870760"/>
            <a:ext cx="493622" cy="490602"/>
            <a:chOff x="3935413" y="2030413"/>
            <a:chExt cx="519113" cy="515937"/>
          </a:xfrm>
          <a:solidFill>
            <a:srgbClr val="DADFE1"/>
          </a:solidFill>
          <a:effectLst/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13F54FC3-DFBF-41BB-8A74-8109A3207B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413" y="2030413"/>
              <a:ext cx="519113" cy="515937"/>
            </a:xfrm>
            <a:custGeom>
              <a:avLst/>
              <a:gdLst>
                <a:gd name="T0" fmla="*/ 78 w 232"/>
                <a:gd name="T1" fmla="*/ 196 h 231"/>
                <a:gd name="T2" fmla="*/ 82 w 232"/>
                <a:gd name="T3" fmla="*/ 227 h 231"/>
                <a:gd name="T4" fmla="*/ 109 w 232"/>
                <a:gd name="T5" fmla="*/ 231 h 231"/>
                <a:gd name="T6" fmla="*/ 123 w 232"/>
                <a:gd name="T7" fmla="*/ 204 h 231"/>
                <a:gd name="T8" fmla="*/ 146 w 232"/>
                <a:gd name="T9" fmla="*/ 199 h 231"/>
                <a:gd name="T10" fmla="*/ 171 w 232"/>
                <a:gd name="T11" fmla="*/ 218 h 231"/>
                <a:gd name="T12" fmla="*/ 194 w 232"/>
                <a:gd name="T13" fmla="*/ 202 h 231"/>
                <a:gd name="T14" fmla="*/ 184 w 232"/>
                <a:gd name="T15" fmla="*/ 172 h 231"/>
                <a:gd name="T16" fmla="*/ 196 w 232"/>
                <a:gd name="T17" fmla="*/ 153 h 231"/>
                <a:gd name="T18" fmla="*/ 227 w 232"/>
                <a:gd name="T19" fmla="*/ 149 h 231"/>
                <a:gd name="T20" fmla="*/ 232 w 232"/>
                <a:gd name="T21" fmla="*/ 122 h 231"/>
                <a:gd name="T22" fmla="*/ 204 w 232"/>
                <a:gd name="T23" fmla="*/ 107 h 231"/>
                <a:gd name="T24" fmla="*/ 199 w 232"/>
                <a:gd name="T25" fmla="*/ 86 h 231"/>
                <a:gd name="T26" fmla="*/ 218 w 232"/>
                <a:gd name="T27" fmla="*/ 61 h 231"/>
                <a:gd name="T28" fmla="*/ 203 w 232"/>
                <a:gd name="T29" fmla="*/ 38 h 231"/>
                <a:gd name="T30" fmla="*/ 173 w 232"/>
                <a:gd name="T31" fmla="*/ 48 h 231"/>
                <a:gd name="T32" fmla="*/ 154 w 232"/>
                <a:gd name="T33" fmla="*/ 36 h 231"/>
                <a:gd name="T34" fmla="*/ 150 w 232"/>
                <a:gd name="T35" fmla="*/ 4 h 231"/>
                <a:gd name="T36" fmla="*/ 123 w 232"/>
                <a:gd name="T37" fmla="*/ 0 h 231"/>
                <a:gd name="T38" fmla="*/ 108 w 232"/>
                <a:gd name="T39" fmla="*/ 27 h 231"/>
                <a:gd name="T40" fmla="*/ 86 w 232"/>
                <a:gd name="T41" fmla="*/ 32 h 231"/>
                <a:gd name="T42" fmla="*/ 61 w 232"/>
                <a:gd name="T43" fmla="*/ 13 h 231"/>
                <a:gd name="T44" fmla="*/ 38 w 232"/>
                <a:gd name="T45" fmla="*/ 29 h 231"/>
                <a:gd name="T46" fmla="*/ 48 w 232"/>
                <a:gd name="T47" fmla="*/ 59 h 231"/>
                <a:gd name="T48" fmla="*/ 35 w 232"/>
                <a:gd name="T49" fmla="*/ 78 h 231"/>
                <a:gd name="T50" fmla="*/ 5 w 232"/>
                <a:gd name="T51" fmla="*/ 82 h 231"/>
                <a:gd name="T52" fmla="*/ 0 w 232"/>
                <a:gd name="T53" fmla="*/ 109 h 231"/>
                <a:gd name="T54" fmla="*/ 27 w 232"/>
                <a:gd name="T55" fmla="*/ 124 h 231"/>
                <a:gd name="T56" fmla="*/ 32 w 232"/>
                <a:gd name="T57" fmla="*/ 145 h 231"/>
                <a:gd name="T58" fmla="*/ 13 w 232"/>
                <a:gd name="T59" fmla="*/ 170 h 231"/>
                <a:gd name="T60" fmla="*/ 29 w 232"/>
                <a:gd name="T61" fmla="*/ 192 h 231"/>
                <a:gd name="T62" fmla="*/ 58 w 232"/>
                <a:gd name="T63" fmla="*/ 183 h 231"/>
                <a:gd name="T64" fmla="*/ 78 w 232"/>
                <a:gd name="T65" fmla="*/ 196 h 231"/>
                <a:gd name="T66" fmla="*/ 84 w 232"/>
                <a:gd name="T67" fmla="*/ 146 h 231"/>
                <a:gd name="T68" fmla="*/ 72 w 232"/>
                <a:gd name="T69" fmla="*/ 115 h 231"/>
                <a:gd name="T70" fmla="*/ 74 w 232"/>
                <a:gd name="T71" fmla="*/ 104 h 231"/>
                <a:gd name="T72" fmla="*/ 117 w 232"/>
                <a:gd name="T73" fmla="*/ 72 h 231"/>
                <a:gd name="T74" fmla="*/ 160 w 232"/>
                <a:gd name="T75" fmla="*/ 116 h 231"/>
                <a:gd name="T76" fmla="*/ 159 w 232"/>
                <a:gd name="T77" fmla="*/ 127 h 231"/>
                <a:gd name="T78" fmla="*/ 159 w 232"/>
                <a:gd name="T79" fmla="*/ 127 h 231"/>
                <a:gd name="T80" fmla="*/ 115 w 232"/>
                <a:gd name="T81" fmla="*/ 159 h 231"/>
                <a:gd name="T82" fmla="*/ 84 w 232"/>
                <a:gd name="T83" fmla="*/ 14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231">
                  <a:moveTo>
                    <a:pt x="78" y="196"/>
                  </a:moveTo>
                  <a:cubicBezTo>
                    <a:pt x="82" y="227"/>
                    <a:pt x="82" y="227"/>
                    <a:pt x="82" y="227"/>
                  </a:cubicBezTo>
                  <a:cubicBezTo>
                    <a:pt x="109" y="231"/>
                    <a:pt x="109" y="231"/>
                    <a:pt x="109" y="231"/>
                  </a:cubicBezTo>
                  <a:cubicBezTo>
                    <a:pt x="123" y="204"/>
                    <a:pt x="123" y="204"/>
                    <a:pt x="123" y="204"/>
                  </a:cubicBezTo>
                  <a:cubicBezTo>
                    <a:pt x="131" y="203"/>
                    <a:pt x="139" y="201"/>
                    <a:pt x="146" y="199"/>
                  </a:cubicBezTo>
                  <a:cubicBezTo>
                    <a:pt x="171" y="218"/>
                    <a:pt x="171" y="218"/>
                    <a:pt x="171" y="218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9" y="166"/>
                    <a:pt x="193" y="160"/>
                    <a:pt x="196" y="153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2" y="122"/>
                    <a:pt x="232" y="122"/>
                    <a:pt x="232" y="122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0"/>
                    <a:pt x="202" y="93"/>
                    <a:pt x="199" y="86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67" y="43"/>
                    <a:pt x="161" y="39"/>
                    <a:pt x="154" y="36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0" y="28"/>
                    <a:pt x="93" y="30"/>
                    <a:pt x="86" y="3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3" y="65"/>
                    <a:pt x="39" y="71"/>
                    <a:pt x="35" y="78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8" y="131"/>
                    <a:pt x="30" y="138"/>
                    <a:pt x="32" y="145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64" y="188"/>
                    <a:pt x="71" y="192"/>
                    <a:pt x="78" y="196"/>
                  </a:cubicBezTo>
                  <a:close/>
                  <a:moveTo>
                    <a:pt x="84" y="146"/>
                  </a:moveTo>
                  <a:cubicBezTo>
                    <a:pt x="76" y="137"/>
                    <a:pt x="72" y="126"/>
                    <a:pt x="72" y="115"/>
                  </a:cubicBezTo>
                  <a:cubicBezTo>
                    <a:pt x="72" y="111"/>
                    <a:pt x="73" y="107"/>
                    <a:pt x="74" y="104"/>
                  </a:cubicBezTo>
                  <a:cubicBezTo>
                    <a:pt x="79" y="85"/>
                    <a:pt x="97" y="71"/>
                    <a:pt x="117" y="72"/>
                  </a:cubicBezTo>
                  <a:cubicBezTo>
                    <a:pt x="141" y="72"/>
                    <a:pt x="160" y="92"/>
                    <a:pt x="160" y="116"/>
                  </a:cubicBezTo>
                  <a:cubicBezTo>
                    <a:pt x="160" y="120"/>
                    <a:pt x="159" y="123"/>
                    <a:pt x="159" y="127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1" y="146"/>
                    <a:pt x="135" y="159"/>
                    <a:pt x="115" y="159"/>
                  </a:cubicBezTo>
                  <a:cubicBezTo>
                    <a:pt x="104" y="159"/>
                    <a:pt x="92" y="154"/>
                    <a:pt x="84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35E7E9F6-6639-40E4-9CCF-A4212CB78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2222500"/>
              <a:ext cx="131763" cy="131762"/>
            </a:xfrm>
            <a:custGeom>
              <a:avLst/>
              <a:gdLst>
                <a:gd name="T0" fmla="*/ 0 w 59"/>
                <a:gd name="T1" fmla="*/ 29 h 59"/>
                <a:gd name="T2" fmla="*/ 1 w 59"/>
                <a:gd name="T3" fmla="*/ 22 h 59"/>
                <a:gd name="T4" fmla="*/ 30 w 59"/>
                <a:gd name="T5" fmla="*/ 0 h 59"/>
                <a:gd name="T6" fmla="*/ 59 w 59"/>
                <a:gd name="T7" fmla="*/ 30 h 59"/>
                <a:gd name="T8" fmla="*/ 57 w 59"/>
                <a:gd name="T9" fmla="*/ 37 h 59"/>
                <a:gd name="T10" fmla="*/ 57 w 59"/>
                <a:gd name="T11" fmla="*/ 37 h 59"/>
                <a:gd name="T12" fmla="*/ 28 w 59"/>
                <a:gd name="T13" fmla="*/ 59 h 59"/>
                <a:gd name="T14" fmla="*/ 8 w 59"/>
                <a:gd name="T15" fmla="*/ 50 h 59"/>
                <a:gd name="T16" fmla="*/ 0 w 59"/>
                <a:gd name="T1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0" y="29"/>
                  </a:moveTo>
                  <a:cubicBezTo>
                    <a:pt x="0" y="26"/>
                    <a:pt x="0" y="24"/>
                    <a:pt x="1" y="22"/>
                  </a:cubicBezTo>
                  <a:cubicBezTo>
                    <a:pt x="5" y="8"/>
                    <a:pt x="17" y="0"/>
                    <a:pt x="30" y="0"/>
                  </a:cubicBezTo>
                  <a:cubicBezTo>
                    <a:pt x="47" y="0"/>
                    <a:pt x="59" y="14"/>
                    <a:pt x="59" y="30"/>
                  </a:cubicBezTo>
                  <a:cubicBezTo>
                    <a:pt x="59" y="32"/>
                    <a:pt x="58" y="35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4" y="50"/>
                    <a:pt x="42" y="59"/>
                    <a:pt x="28" y="59"/>
                  </a:cubicBezTo>
                  <a:cubicBezTo>
                    <a:pt x="21" y="59"/>
                    <a:pt x="13" y="56"/>
                    <a:pt x="8" y="50"/>
                  </a:cubicBezTo>
                  <a:cubicBezTo>
                    <a:pt x="2" y="44"/>
                    <a:pt x="0" y="37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94D83D-98D3-40E5-AAD3-1B47C3664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143654" y="1964351"/>
            <a:ext cx="540417" cy="540417"/>
            <a:chOff x="4949825" y="2128838"/>
            <a:chExt cx="568325" cy="568325"/>
          </a:xfrm>
          <a:solidFill>
            <a:srgbClr val="DADFE1"/>
          </a:solidFill>
          <a:effectLst/>
        </p:grpSpPr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3A8A62DB-E767-4099-A04F-9443E24EC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5" y="2128838"/>
              <a:ext cx="568325" cy="568325"/>
            </a:xfrm>
            <a:custGeom>
              <a:avLst/>
              <a:gdLst>
                <a:gd name="T0" fmla="*/ 85 w 254"/>
                <a:gd name="T1" fmla="*/ 214 h 254"/>
                <a:gd name="T2" fmla="*/ 90 w 254"/>
                <a:gd name="T3" fmla="*/ 248 h 254"/>
                <a:gd name="T4" fmla="*/ 120 w 254"/>
                <a:gd name="T5" fmla="*/ 254 h 254"/>
                <a:gd name="T6" fmla="*/ 135 w 254"/>
                <a:gd name="T7" fmla="*/ 223 h 254"/>
                <a:gd name="T8" fmla="*/ 160 w 254"/>
                <a:gd name="T9" fmla="*/ 218 h 254"/>
                <a:gd name="T10" fmla="*/ 187 w 254"/>
                <a:gd name="T11" fmla="*/ 239 h 254"/>
                <a:gd name="T12" fmla="*/ 212 w 254"/>
                <a:gd name="T13" fmla="*/ 221 h 254"/>
                <a:gd name="T14" fmla="*/ 202 w 254"/>
                <a:gd name="T15" fmla="*/ 188 h 254"/>
                <a:gd name="T16" fmla="*/ 215 w 254"/>
                <a:gd name="T17" fmla="*/ 168 h 254"/>
                <a:gd name="T18" fmla="*/ 249 w 254"/>
                <a:gd name="T19" fmla="*/ 163 h 254"/>
                <a:gd name="T20" fmla="*/ 254 w 254"/>
                <a:gd name="T21" fmla="*/ 134 h 254"/>
                <a:gd name="T22" fmla="*/ 224 w 254"/>
                <a:gd name="T23" fmla="*/ 118 h 254"/>
                <a:gd name="T24" fmla="*/ 218 w 254"/>
                <a:gd name="T25" fmla="*/ 94 h 254"/>
                <a:gd name="T26" fmla="*/ 239 w 254"/>
                <a:gd name="T27" fmla="*/ 67 h 254"/>
                <a:gd name="T28" fmla="*/ 222 w 254"/>
                <a:gd name="T29" fmla="*/ 42 h 254"/>
                <a:gd name="T30" fmla="*/ 189 w 254"/>
                <a:gd name="T31" fmla="*/ 52 h 254"/>
                <a:gd name="T32" fmla="*/ 169 w 254"/>
                <a:gd name="T33" fmla="*/ 39 h 254"/>
                <a:gd name="T34" fmla="*/ 164 w 254"/>
                <a:gd name="T35" fmla="*/ 5 h 254"/>
                <a:gd name="T36" fmla="*/ 134 w 254"/>
                <a:gd name="T37" fmla="*/ 0 h 254"/>
                <a:gd name="T38" fmla="*/ 119 w 254"/>
                <a:gd name="T39" fmla="*/ 30 h 254"/>
                <a:gd name="T40" fmla="*/ 94 w 254"/>
                <a:gd name="T41" fmla="*/ 35 h 254"/>
                <a:gd name="T42" fmla="*/ 67 w 254"/>
                <a:gd name="T43" fmla="*/ 15 h 254"/>
                <a:gd name="T44" fmla="*/ 42 w 254"/>
                <a:gd name="T45" fmla="*/ 32 h 254"/>
                <a:gd name="T46" fmla="*/ 52 w 254"/>
                <a:gd name="T47" fmla="*/ 65 h 254"/>
                <a:gd name="T48" fmla="*/ 39 w 254"/>
                <a:gd name="T49" fmla="*/ 86 h 254"/>
                <a:gd name="T50" fmla="*/ 6 w 254"/>
                <a:gd name="T51" fmla="*/ 90 h 254"/>
                <a:gd name="T52" fmla="*/ 0 w 254"/>
                <a:gd name="T53" fmla="*/ 120 h 254"/>
                <a:gd name="T54" fmla="*/ 30 w 254"/>
                <a:gd name="T55" fmla="*/ 136 h 254"/>
                <a:gd name="T56" fmla="*/ 35 w 254"/>
                <a:gd name="T57" fmla="*/ 159 h 254"/>
                <a:gd name="T58" fmla="*/ 15 w 254"/>
                <a:gd name="T59" fmla="*/ 186 h 254"/>
                <a:gd name="T60" fmla="*/ 32 w 254"/>
                <a:gd name="T61" fmla="*/ 211 h 254"/>
                <a:gd name="T62" fmla="*/ 64 w 254"/>
                <a:gd name="T63" fmla="*/ 201 h 254"/>
                <a:gd name="T64" fmla="*/ 85 w 254"/>
                <a:gd name="T65" fmla="*/ 214 h 254"/>
                <a:gd name="T66" fmla="*/ 93 w 254"/>
                <a:gd name="T67" fmla="*/ 160 h 254"/>
                <a:gd name="T68" fmla="*/ 79 w 254"/>
                <a:gd name="T69" fmla="*/ 126 h 254"/>
                <a:gd name="T70" fmla="*/ 81 w 254"/>
                <a:gd name="T71" fmla="*/ 114 h 254"/>
                <a:gd name="T72" fmla="*/ 128 w 254"/>
                <a:gd name="T73" fmla="*/ 79 h 254"/>
                <a:gd name="T74" fmla="*/ 175 w 254"/>
                <a:gd name="T75" fmla="*/ 128 h 254"/>
                <a:gd name="T76" fmla="*/ 173 w 254"/>
                <a:gd name="T77" fmla="*/ 139 h 254"/>
                <a:gd name="T78" fmla="*/ 173 w 254"/>
                <a:gd name="T79" fmla="*/ 139 h 254"/>
                <a:gd name="T80" fmla="*/ 126 w 254"/>
                <a:gd name="T81" fmla="*/ 174 h 254"/>
                <a:gd name="T82" fmla="*/ 93 w 254"/>
                <a:gd name="T83" fmla="*/ 16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" h="254">
                  <a:moveTo>
                    <a:pt x="85" y="214"/>
                  </a:moveTo>
                  <a:cubicBezTo>
                    <a:pt x="90" y="248"/>
                    <a:pt x="90" y="248"/>
                    <a:pt x="90" y="248"/>
                  </a:cubicBezTo>
                  <a:cubicBezTo>
                    <a:pt x="120" y="254"/>
                    <a:pt x="120" y="254"/>
                    <a:pt x="120" y="254"/>
                  </a:cubicBezTo>
                  <a:cubicBezTo>
                    <a:pt x="135" y="223"/>
                    <a:pt x="135" y="223"/>
                    <a:pt x="135" y="223"/>
                  </a:cubicBezTo>
                  <a:cubicBezTo>
                    <a:pt x="144" y="223"/>
                    <a:pt x="152" y="221"/>
                    <a:pt x="160" y="218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212" y="221"/>
                    <a:pt x="212" y="221"/>
                    <a:pt x="212" y="221"/>
                  </a:cubicBezTo>
                  <a:cubicBezTo>
                    <a:pt x="202" y="188"/>
                    <a:pt x="202" y="188"/>
                    <a:pt x="202" y="188"/>
                  </a:cubicBezTo>
                  <a:cubicBezTo>
                    <a:pt x="207" y="182"/>
                    <a:pt x="211" y="175"/>
                    <a:pt x="215" y="168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23" y="109"/>
                    <a:pt x="221" y="102"/>
                    <a:pt x="218" y="94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3" y="47"/>
                    <a:pt x="176" y="43"/>
                    <a:pt x="169" y="39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0" y="31"/>
                    <a:pt x="102" y="33"/>
                    <a:pt x="94" y="3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47" y="71"/>
                    <a:pt x="43" y="78"/>
                    <a:pt x="39" y="86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44"/>
                    <a:pt x="33" y="152"/>
                    <a:pt x="35" y="159"/>
                  </a:cubicBezTo>
                  <a:cubicBezTo>
                    <a:pt x="15" y="186"/>
                    <a:pt x="15" y="186"/>
                    <a:pt x="15" y="186"/>
                  </a:cubicBezTo>
                  <a:cubicBezTo>
                    <a:pt x="32" y="211"/>
                    <a:pt x="32" y="211"/>
                    <a:pt x="32" y="211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1" y="206"/>
                    <a:pt x="78" y="211"/>
                    <a:pt x="85" y="214"/>
                  </a:cubicBezTo>
                  <a:close/>
                  <a:moveTo>
                    <a:pt x="93" y="160"/>
                  </a:moveTo>
                  <a:cubicBezTo>
                    <a:pt x="84" y="150"/>
                    <a:pt x="79" y="138"/>
                    <a:pt x="79" y="126"/>
                  </a:cubicBezTo>
                  <a:cubicBezTo>
                    <a:pt x="79" y="122"/>
                    <a:pt x="80" y="118"/>
                    <a:pt x="81" y="114"/>
                  </a:cubicBezTo>
                  <a:cubicBezTo>
                    <a:pt x="87" y="93"/>
                    <a:pt x="106" y="78"/>
                    <a:pt x="128" y="79"/>
                  </a:cubicBezTo>
                  <a:cubicBezTo>
                    <a:pt x="154" y="79"/>
                    <a:pt x="175" y="101"/>
                    <a:pt x="175" y="128"/>
                  </a:cubicBezTo>
                  <a:cubicBezTo>
                    <a:pt x="175" y="132"/>
                    <a:pt x="173" y="135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66" y="160"/>
                    <a:pt x="148" y="175"/>
                    <a:pt x="126" y="174"/>
                  </a:cubicBezTo>
                  <a:cubicBezTo>
                    <a:pt x="113" y="174"/>
                    <a:pt x="101" y="169"/>
                    <a:pt x="9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D7263296-45A0-4B10-904D-0CA951BB4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2338388"/>
              <a:ext cx="146050" cy="146050"/>
            </a:xfrm>
            <a:custGeom>
              <a:avLst/>
              <a:gdLst>
                <a:gd name="T0" fmla="*/ 0 w 65"/>
                <a:gd name="T1" fmla="*/ 32 h 65"/>
                <a:gd name="T2" fmla="*/ 2 w 65"/>
                <a:gd name="T3" fmla="*/ 24 h 65"/>
                <a:gd name="T4" fmla="*/ 34 w 65"/>
                <a:gd name="T5" fmla="*/ 0 h 65"/>
                <a:gd name="T6" fmla="*/ 65 w 65"/>
                <a:gd name="T7" fmla="*/ 33 h 65"/>
                <a:gd name="T8" fmla="*/ 63 w 65"/>
                <a:gd name="T9" fmla="*/ 41 h 65"/>
                <a:gd name="T10" fmla="*/ 63 w 65"/>
                <a:gd name="T11" fmla="*/ 41 h 65"/>
                <a:gd name="T12" fmla="*/ 32 w 65"/>
                <a:gd name="T13" fmla="*/ 65 h 65"/>
                <a:gd name="T14" fmla="*/ 9 w 65"/>
                <a:gd name="T15" fmla="*/ 55 h 65"/>
                <a:gd name="T16" fmla="*/ 0 w 65"/>
                <a:gd name="T17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29"/>
                    <a:pt x="1" y="27"/>
                    <a:pt x="2" y="24"/>
                  </a:cubicBezTo>
                  <a:cubicBezTo>
                    <a:pt x="5" y="10"/>
                    <a:pt x="19" y="0"/>
                    <a:pt x="34" y="0"/>
                  </a:cubicBezTo>
                  <a:cubicBezTo>
                    <a:pt x="52" y="1"/>
                    <a:pt x="65" y="15"/>
                    <a:pt x="65" y="33"/>
                  </a:cubicBezTo>
                  <a:cubicBezTo>
                    <a:pt x="65" y="36"/>
                    <a:pt x="64" y="38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9" y="55"/>
                    <a:pt x="47" y="65"/>
                    <a:pt x="32" y="65"/>
                  </a:cubicBezTo>
                  <a:cubicBezTo>
                    <a:pt x="23" y="65"/>
                    <a:pt x="15" y="61"/>
                    <a:pt x="9" y="55"/>
                  </a:cubicBezTo>
                  <a:cubicBezTo>
                    <a:pt x="3" y="49"/>
                    <a:pt x="0" y="41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15D27C-98EB-4887-9F50-FCC0C05D9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895942" y="4944193"/>
            <a:ext cx="541927" cy="543437"/>
            <a:chOff x="2586038" y="5262563"/>
            <a:chExt cx="569913" cy="571500"/>
          </a:xfrm>
          <a:solidFill>
            <a:srgbClr val="DADFE1"/>
          </a:solidFill>
          <a:effectLst/>
        </p:grpSpPr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2D4E411-5770-418B-B360-F6EAAA9CC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038" y="5262563"/>
              <a:ext cx="569913" cy="571500"/>
            </a:xfrm>
            <a:custGeom>
              <a:avLst/>
              <a:gdLst>
                <a:gd name="T0" fmla="*/ 20 w 255"/>
                <a:gd name="T1" fmla="*/ 59 h 255"/>
                <a:gd name="T2" fmla="*/ 39 w 255"/>
                <a:gd name="T3" fmla="*/ 87 h 255"/>
                <a:gd name="T4" fmla="*/ 31 w 255"/>
                <a:gd name="T5" fmla="*/ 111 h 255"/>
                <a:gd name="T6" fmla="*/ 0 w 255"/>
                <a:gd name="T7" fmla="*/ 124 h 255"/>
                <a:gd name="T8" fmla="*/ 3 w 255"/>
                <a:gd name="T9" fmla="*/ 155 h 255"/>
                <a:gd name="T10" fmla="*/ 36 w 255"/>
                <a:gd name="T11" fmla="*/ 162 h 255"/>
                <a:gd name="T12" fmla="*/ 48 w 255"/>
                <a:gd name="T13" fmla="*/ 183 h 255"/>
                <a:gd name="T14" fmla="*/ 35 w 255"/>
                <a:gd name="T15" fmla="*/ 215 h 255"/>
                <a:gd name="T16" fmla="*/ 58 w 255"/>
                <a:gd name="T17" fmla="*/ 234 h 255"/>
                <a:gd name="T18" fmla="*/ 86 w 255"/>
                <a:gd name="T19" fmla="*/ 216 h 255"/>
                <a:gd name="T20" fmla="*/ 110 w 255"/>
                <a:gd name="T21" fmla="*/ 223 h 255"/>
                <a:gd name="T22" fmla="*/ 123 w 255"/>
                <a:gd name="T23" fmla="*/ 255 h 255"/>
                <a:gd name="T24" fmla="*/ 154 w 255"/>
                <a:gd name="T25" fmla="*/ 252 h 255"/>
                <a:gd name="T26" fmla="*/ 161 w 255"/>
                <a:gd name="T27" fmla="*/ 219 h 255"/>
                <a:gd name="T28" fmla="*/ 183 w 255"/>
                <a:gd name="T29" fmla="*/ 207 h 255"/>
                <a:gd name="T30" fmla="*/ 215 w 255"/>
                <a:gd name="T31" fmla="*/ 220 h 255"/>
                <a:gd name="T32" fmla="*/ 234 w 255"/>
                <a:gd name="T33" fmla="*/ 196 h 255"/>
                <a:gd name="T34" fmla="*/ 216 w 255"/>
                <a:gd name="T35" fmla="*/ 167 h 255"/>
                <a:gd name="T36" fmla="*/ 223 w 255"/>
                <a:gd name="T37" fmla="*/ 144 h 255"/>
                <a:gd name="T38" fmla="*/ 255 w 255"/>
                <a:gd name="T39" fmla="*/ 131 h 255"/>
                <a:gd name="T40" fmla="*/ 252 w 255"/>
                <a:gd name="T41" fmla="*/ 101 h 255"/>
                <a:gd name="T42" fmla="*/ 218 w 255"/>
                <a:gd name="T43" fmla="*/ 93 h 255"/>
                <a:gd name="T44" fmla="*/ 207 w 255"/>
                <a:gd name="T45" fmla="*/ 72 h 255"/>
                <a:gd name="T46" fmla="*/ 220 w 255"/>
                <a:gd name="T47" fmla="*/ 40 h 255"/>
                <a:gd name="T48" fmla="*/ 197 w 255"/>
                <a:gd name="T49" fmla="*/ 21 h 255"/>
                <a:gd name="T50" fmla="*/ 168 w 255"/>
                <a:gd name="T51" fmla="*/ 39 h 255"/>
                <a:gd name="T52" fmla="*/ 144 w 255"/>
                <a:gd name="T53" fmla="*/ 32 h 255"/>
                <a:gd name="T54" fmla="*/ 131 w 255"/>
                <a:gd name="T55" fmla="*/ 0 h 255"/>
                <a:gd name="T56" fmla="*/ 101 w 255"/>
                <a:gd name="T57" fmla="*/ 3 h 255"/>
                <a:gd name="T58" fmla="*/ 94 w 255"/>
                <a:gd name="T59" fmla="*/ 37 h 255"/>
                <a:gd name="T60" fmla="*/ 71 w 255"/>
                <a:gd name="T61" fmla="*/ 48 h 255"/>
                <a:gd name="T62" fmla="*/ 40 w 255"/>
                <a:gd name="T63" fmla="*/ 35 h 255"/>
                <a:gd name="T64" fmla="*/ 20 w 255"/>
                <a:gd name="T65" fmla="*/ 59 h 255"/>
                <a:gd name="T66" fmla="*/ 174 w 255"/>
                <a:gd name="T67" fmla="*/ 116 h 255"/>
                <a:gd name="T68" fmla="*/ 175 w 255"/>
                <a:gd name="T69" fmla="*/ 128 h 255"/>
                <a:gd name="T70" fmla="*/ 139 w 255"/>
                <a:gd name="T71" fmla="*/ 174 h 255"/>
                <a:gd name="T72" fmla="*/ 103 w 255"/>
                <a:gd name="T73" fmla="*/ 169 h 255"/>
                <a:gd name="T74" fmla="*/ 81 w 255"/>
                <a:gd name="T75" fmla="*/ 139 h 255"/>
                <a:gd name="T76" fmla="*/ 79 w 255"/>
                <a:gd name="T77" fmla="*/ 128 h 255"/>
                <a:gd name="T78" fmla="*/ 116 w 255"/>
                <a:gd name="T79" fmla="*/ 81 h 255"/>
                <a:gd name="T80" fmla="*/ 174 w 255"/>
                <a:gd name="T81" fmla="*/ 1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5" h="255">
                  <a:moveTo>
                    <a:pt x="20" y="59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35" y="95"/>
                    <a:pt x="33" y="103"/>
                    <a:pt x="31" y="111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9" y="169"/>
                    <a:pt x="43" y="177"/>
                    <a:pt x="48" y="183"/>
                  </a:cubicBezTo>
                  <a:cubicBezTo>
                    <a:pt x="35" y="215"/>
                    <a:pt x="35" y="215"/>
                    <a:pt x="35" y="215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94" y="219"/>
                    <a:pt x="102" y="222"/>
                    <a:pt x="110" y="223"/>
                  </a:cubicBezTo>
                  <a:cubicBezTo>
                    <a:pt x="123" y="255"/>
                    <a:pt x="123" y="255"/>
                    <a:pt x="123" y="255"/>
                  </a:cubicBezTo>
                  <a:cubicBezTo>
                    <a:pt x="154" y="252"/>
                    <a:pt x="154" y="252"/>
                    <a:pt x="154" y="252"/>
                  </a:cubicBezTo>
                  <a:cubicBezTo>
                    <a:pt x="161" y="219"/>
                    <a:pt x="161" y="219"/>
                    <a:pt x="161" y="219"/>
                  </a:cubicBezTo>
                  <a:cubicBezTo>
                    <a:pt x="169" y="216"/>
                    <a:pt x="177" y="212"/>
                    <a:pt x="183" y="207"/>
                  </a:cubicBezTo>
                  <a:cubicBezTo>
                    <a:pt x="215" y="220"/>
                    <a:pt x="215" y="220"/>
                    <a:pt x="215" y="220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9" y="160"/>
                    <a:pt x="221" y="152"/>
                    <a:pt x="223" y="144"/>
                  </a:cubicBezTo>
                  <a:cubicBezTo>
                    <a:pt x="255" y="131"/>
                    <a:pt x="255" y="131"/>
                    <a:pt x="255" y="131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5" y="86"/>
                    <a:pt x="211" y="78"/>
                    <a:pt x="207" y="72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0" y="36"/>
                    <a:pt x="152" y="33"/>
                    <a:pt x="144" y="3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85" y="40"/>
                    <a:pt x="78" y="43"/>
                    <a:pt x="71" y="48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20" y="59"/>
                  </a:lnTo>
                  <a:close/>
                  <a:moveTo>
                    <a:pt x="174" y="116"/>
                  </a:moveTo>
                  <a:cubicBezTo>
                    <a:pt x="174" y="120"/>
                    <a:pt x="175" y="124"/>
                    <a:pt x="175" y="128"/>
                  </a:cubicBezTo>
                  <a:cubicBezTo>
                    <a:pt x="175" y="150"/>
                    <a:pt x="160" y="169"/>
                    <a:pt x="139" y="174"/>
                  </a:cubicBezTo>
                  <a:cubicBezTo>
                    <a:pt x="126" y="177"/>
                    <a:pt x="114" y="175"/>
                    <a:pt x="103" y="169"/>
                  </a:cubicBezTo>
                  <a:cubicBezTo>
                    <a:pt x="92" y="162"/>
                    <a:pt x="84" y="152"/>
                    <a:pt x="81" y="139"/>
                  </a:cubicBezTo>
                  <a:cubicBezTo>
                    <a:pt x="80" y="135"/>
                    <a:pt x="79" y="131"/>
                    <a:pt x="79" y="128"/>
                  </a:cubicBezTo>
                  <a:cubicBezTo>
                    <a:pt x="79" y="106"/>
                    <a:pt x="94" y="87"/>
                    <a:pt x="116" y="81"/>
                  </a:cubicBezTo>
                  <a:cubicBezTo>
                    <a:pt x="141" y="75"/>
                    <a:pt x="167" y="90"/>
                    <a:pt x="174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B31E7DDA-AEFD-465B-9C39-C63D599FF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5468938"/>
              <a:ext cx="144463" cy="153987"/>
            </a:xfrm>
            <a:custGeom>
              <a:avLst/>
              <a:gdLst>
                <a:gd name="T0" fmla="*/ 64 w 65"/>
                <a:gd name="T1" fmla="*/ 28 h 69"/>
                <a:gd name="T2" fmla="*/ 65 w 65"/>
                <a:gd name="T3" fmla="*/ 36 h 69"/>
                <a:gd name="T4" fmla="*/ 40 w 65"/>
                <a:gd name="T5" fmla="*/ 67 h 69"/>
                <a:gd name="T6" fmla="*/ 15 w 65"/>
                <a:gd name="T7" fmla="*/ 64 h 69"/>
                <a:gd name="T8" fmla="*/ 1 w 65"/>
                <a:gd name="T9" fmla="*/ 44 h 69"/>
                <a:gd name="T10" fmla="*/ 0 w 65"/>
                <a:gd name="T11" fmla="*/ 36 h 69"/>
                <a:gd name="T12" fmla="*/ 24 w 65"/>
                <a:gd name="T13" fmla="*/ 4 h 69"/>
                <a:gd name="T14" fmla="*/ 64 w 65"/>
                <a:gd name="T15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9">
                  <a:moveTo>
                    <a:pt x="64" y="28"/>
                  </a:moveTo>
                  <a:cubicBezTo>
                    <a:pt x="64" y="30"/>
                    <a:pt x="65" y="33"/>
                    <a:pt x="65" y="36"/>
                  </a:cubicBezTo>
                  <a:cubicBezTo>
                    <a:pt x="65" y="51"/>
                    <a:pt x="55" y="64"/>
                    <a:pt x="40" y="67"/>
                  </a:cubicBezTo>
                  <a:cubicBezTo>
                    <a:pt x="32" y="69"/>
                    <a:pt x="23" y="68"/>
                    <a:pt x="15" y="64"/>
                  </a:cubicBezTo>
                  <a:cubicBezTo>
                    <a:pt x="8" y="59"/>
                    <a:pt x="3" y="52"/>
                    <a:pt x="1" y="44"/>
                  </a:cubicBezTo>
                  <a:cubicBezTo>
                    <a:pt x="0" y="41"/>
                    <a:pt x="0" y="38"/>
                    <a:pt x="0" y="36"/>
                  </a:cubicBezTo>
                  <a:cubicBezTo>
                    <a:pt x="0" y="21"/>
                    <a:pt x="10" y="8"/>
                    <a:pt x="24" y="4"/>
                  </a:cubicBezTo>
                  <a:cubicBezTo>
                    <a:pt x="42" y="0"/>
                    <a:pt x="59" y="10"/>
                    <a:pt x="6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1D3D74-7DD9-4719-9704-325B276A6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830499" y="3439178"/>
            <a:ext cx="831759" cy="833269"/>
            <a:chOff x="5672138" y="3679825"/>
            <a:chExt cx="874713" cy="876300"/>
          </a:xfrm>
          <a:solidFill>
            <a:srgbClr val="DADFE1"/>
          </a:solidFill>
          <a:effectLst/>
        </p:grpSpPr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FA3150C9-8A85-44E0-BE29-CF11EEEB75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2138" y="3679825"/>
              <a:ext cx="874713" cy="876300"/>
            </a:xfrm>
            <a:custGeom>
              <a:avLst/>
              <a:gdLst>
                <a:gd name="T0" fmla="*/ 382 w 391"/>
                <a:gd name="T1" fmla="*/ 265 h 391"/>
                <a:gd name="T2" fmla="*/ 391 w 391"/>
                <a:gd name="T3" fmla="*/ 229 h 391"/>
                <a:gd name="T4" fmla="*/ 349 w 391"/>
                <a:gd name="T5" fmla="*/ 204 h 391"/>
                <a:gd name="T6" fmla="*/ 342 w 391"/>
                <a:gd name="T7" fmla="*/ 148 h 391"/>
                <a:gd name="T8" fmla="*/ 376 w 391"/>
                <a:gd name="T9" fmla="*/ 113 h 391"/>
                <a:gd name="T10" fmla="*/ 357 w 391"/>
                <a:gd name="T11" fmla="*/ 81 h 391"/>
                <a:gd name="T12" fmla="*/ 310 w 391"/>
                <a:gd name="T13" fmla="*/ 93 h 391"/>
                <a:gd name="T14" fmla="*/ 266 w 391"/>
                <a:gd name="T15" fmla="*/ 59 h 391"/>
                <a:gd name="T16" fmla="*/ 265 w 391"/>
                <a:gd name="T17" fmla="*/ 10 h 391"/>
                <a:gd name="T18" fmla="*/ 229 w 391"/>
                <a:gd name="T19" fmla="*/ 0 h 391"/>
                <a:gd name="T20" fmla="*/ 204 w 391"/>
                <a:gd name="T21" fmla="*/ 42 h 391"/>
                <a:gd name="T22" fmla="*/ 148 w 391"/>
                <a:gd name="T23" fmla="*/ 50 h 391"/>
                <a:gd name="T24" fmla="*/ 113 w 391"/>
                <a:gd name="T25" fmla="*/ 15 h 391"/>
                <a:gd name="T26" fmla="*/ 81 w 391"/>
                <a:gd name="T27" fmla="*/ 34 h 391"/>
                <a:gd name="T28" fmla="*/ 93 w 391"/>
                <a:gd name="T29" fmla="*/ 82 h 391"/>
                <a:gd name="T30" fmla="*/ 59 w 391"/>
                <a:gd name="T31" fmla="*/ 126 h 391"/>
                <a:gd name="T32" fmla="*/ 10 w 391"/>
                <a:gd name="T33" fmla="*/ 127 h 391"/>
                <a:gd name="T34" fmla="*/ 0 w 391"/>
                <a:gd name="T35" fmla="*/ 163 h 391"/>
                <a:gd name="T36" fmla="*/ 43 w 391"/>
                <a:gd name="T37" fmla="*/ 188 h 391"/>
                <a:gd name="T38" fmla="*/ 50 w 391"/>
                <a:gd name="T39" fmla="*/ 243 h 391"/>
                <a:gd name="T40" fmla="*/ 16 w 391"/>
                <a:gd name="T41" fmla="*/ 278 h 391"/>
                <a:gd name="T42" fmla="*/ 34 w 391"/>
                <a:gd name="T43" fmla="*/ 311 h 391"/>
                <a:gd name="T44" fmla="*/ 82 w 391"/>
                <a:gd name="T45" fmla="*/ 298 h 391"/>
                <a:gd name="T46" fmla="*/ 126 w 391"/>
                <a:gd name="T47" fmla="*/ 333 h 391"/>
                <a:gd name="T48" fmla="*/ 127 w 391"/>
                <a:gd name="T49" fmla="*/ 381 h 391"/>
                <a:gd name="T50" fmla="*/ 163 w 391"/>
                <a:gd name="T51" fmla="*/ 391 h 391"/>
                <a:gd name="T52" fmla="*/ 188 w 391"/>
                <a:gd name="T53" fmla="*/ 349 h 391"/>
                <a:gd name="T54" fmla="*/ 243 w 391"/>
                <a:gd name="T55" fmla="*/ 342 h 391"/>
                <a:gd name="T56" fmla="*/ 278 w 391"/>
                <a:gd name="T57" fmla="*/ 376 h 391"/>
                <a:gd name="T58" fmla="*/ 311 w 391"/>
                <a:gd name="T59" fmla="*/ 357 h 391"/>
                <a:gd name="T60" fmla="*/ 299 w 391"/>
                <a:gd name="T61" fmla="*/ 310 h 391"/>
                <a:gd name="T62" fmla="*/ 333 w 391"/>
                <a:gd name="T63" fmla="*/ 265 h 391"/>
                <a:gd name="T64" fmla="*/ 382 w 391"/>
                <a:gd name="T65" fmla="*/ 265 h 391"/>
                <a:gd name="T66" fmla="*/ 187 w 391"/>
                <a:gd name="T67" fmla="*/ 303 h 391"/>
                <a:gd name="T68" fmla="*/ 89 w 391"/>
                <a:gd name="T69" fmla="*/ 187 h 391"/>
                <a:gd name="T70" fmla="*/ 205 w 391"/>
                <a:gd name="T71" fmla="*/ 88 h 391"/>
                <a:gd name="T72" fmla="*/ 303 w 391"/>
                <a:gd name="T73" fmla="*/ 204 h 391"/>
                <a:gd name="T74" fmla="*/ 187 w 391"/>
                <a:gd name="T75" fmla="*/ 30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1" h="391">
                  <a:moveTo>
                    <a:pt x="382" y="265"/>
                  </a:moveTo>
                  <a:cubicBezTo>
                    <a:pt x="391" y="229"/>
                    <a:pt x="391" y="229"/>
                    <a:pt x="391" y="229"/>
                  </a:cubicBezTo>
                  <a:cubicBezTo>
                    <a:pt x="349" y="204"/>
                    <a:pt x="349" y="204"/>
                    <a:pt x="349" y="204"/>
                  </a:cubicBezTo>
                  <a:cubicBezTo>
                    <a:pt x="350" y="184"/>
                    <a:pt x="348" y="166"/>
                    <a:pt x="342" y="148"/>
                  </a:cubicBezTo>
                  <a:cubicBezTo>
                    <a:pt x="376" y="113"/>
                    <a:pt x="376" y="113"/>
                    <a:pt x="376" y="113"/>
                  </a:cubicBezTo>
                  <a:cubicBezTo>
                    <a:pt x="357" y="81"/>
                    <a:pt x="357" y="81"/>
                    <a:pt x="357" y="81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297" y="79"/>
                    <a:pt x="282" y="67"/>
                    <a:pt x="266" y="59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185" y="41"/>
                    <a:pt x="166" y="44"/>
                    <a:pt x="148" y="50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9" y="94"/>
                    <a:pt x="68" y="109"/>
                    <a:pt x="59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207"/>
                    <a:pt x="44" y="226"/>
                    <a:pt x="50" y="243"/>
                  </a:cubicBezTo>
                  <a:cubicBezTo>
                    <a:pt x="16" y="278"/>
                    <a:pt x="16" y="278"/>
                    <a:pt x="16" y="278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94" y="312"/>
                    <a:pt x="110" y="324"/>
                    <a:pt x="126" y="333"/>
                  </a:cubicBezTo>
                  <a:cubicBezTo>
                    <a:pt x="127" y="381"/>
                    <a:pt x="127" y="381"/>
                    <a:pt x="127" y="381"/>
                  </a:cubicBezTo>
                  <a:cubicBezTo>
                    <a:pt x="163" y="391"/>
                    <a:pt x="163" y="391"/>
                    <a:pt x="163" y="391"/>
                  </a:cubicBezTo>
                  <a:cubicBezTo>
                    <a:pt x="188" y="349"/>
                    <a:pt x="188" y="349"/>
                    <a:pt x="188" y="349"/>
                  </a:cubicBezTo>
                  <a:cubicBezTo>
                    <a:pt x="207" y="350"/>
                    <a:pt x="226" y="347"/>
                    <a:pt x="243" y="342"/>
                  </a:cubicBezTo>
                  <a:cubicBezTo>
                    <a:pt x="278" y="376"/>
                    <a:pt x="278" y="376"/>
                    <a:pt x="278" y="376"/>
                  </a:cubicBezTo>
                  <a:cubicBezTo>
                    <a:pt x="311" y="357"/>
                    <a:pt x="311" y="357"/>
                    <a:pt x="311" y="357"/>
                  </a:cubicBezTo>
                  <a:cubicBezTo>
                    <a:pt x="299" y="310"/>
                    <a:pt x="299" y="310"/>
                    <a:pt x="299" y="310"/>
                  </a:cubicBezTo>
                  <a:cubicBezTo>
                    <a:pt x="312" y="297"/>
                    <a:pt x="324" y="282"/>
                    <a:pt x="333" y="265"/>
                  </a:cubicBezTo>
                  <a:lnTo>
                    <a:pt x="382" y="265"/>
                  </a:lnTo>
                  <a:close/>
                  <a:moveTo>
                    <a:pt x="187" y="303"/>
                  </a:moveTo>
                  <a:cubicBezTo>
                    <a:pt x="128" y="298"/>
                    <a:pt x="84" y="246"/>
                    <a:pt x="89" y="187"/>
                  </a:cubicBezTo>
                  <a:cubicBezTo>
                    <a:pt x="94" y="128"/>
                    <a:pt x="145" y="84"/>
                    <a:pt x="205" y="88"/>
                  </a:cubicBezTo>
                  <a:cubicBezTo>
                    <a:pt x="264" y="93"/>
                    <a:pt x="308" y="145"/>
                    <a:pt x="303" y="204"/>
                  </a:cubicBezTo>
                  <a:cubicBezTo>
                    <a:pt x="298" y="264"/>
                    <a:pt x="247" y="308"/>
                    <a:pt x="187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27D048B9-2970-43E9-86B8-3446FD24D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5" y="3984625"/>
              <a:ext cx="265113" cy="263525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  <a:gd name="T10" fmla="*/ 59 w 118"/>
                <a:gd name="T11" fmla="*/ 84 h 118"/>
                <a:gd name="T12" fmla="*/ 35 w 118"/>
                <a:gd name="T13" fmla="*/ 59 h 118"/>
                <a:gd name="T14" fmla="*/ 59 w 118"/>
                <a:gd name="T15" fmla="*/ 34 h 118"/>
                <a:gd name="T16" fmla="*/ 84 w 118"/>
                <a:gd name="T17" fmla="*/ 59 h 118"/>
                <a:gd name="T18" fmla="*/ 59 w 118"/>
                <a:gd name="T19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92"/>
                    <a:pt x="27" y="118"/>
                    <a:pt x="59" y="118"/>
                  </a:cubicBezTo>
                  <a:close/>
                  <a:moveTo>
                    <a:pt x="59" y="84"/>
                  </a:moveTo>
                  <a:cubicBezTo>
                    <a:pt x="46" y="84"/>
                    <a:pt x="35" y="73"/>
                    <a:pt x="35" y="59"/>
                  </a:cubicBezTo>
                  <a:cubicBezTo>
                    <a:pt x="35" y="46"/>
                    <a:pt x="46" y="34"/>
                    <a:pt x="59" y="34"/>
                  </a:cubicBezTo>
                  <a:cubicBezTo>
                    <a:pt x="73" y="34"/>
                    <a:pt x="84" y="46"/>
                    <a:pt x="84" y="59"/>
                  </a:cubicBezTo>
                  <a:cubicBezTo>
                    <a:pt x="84" y="73"/>
                    <a:pt x="73" y="84"/>
                    <a:pt x="5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18A3DE7-36D7-4A83-A7B3-D18BFD861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511301" y="3030090"/>
            <a:ext cx="741186" cy="741186"/>
            <a:chOff x="6388100" y="3249613"/>
            <a:chExt cx="779463" cy="779462"/>
          </a:xfrm>
          <a:solidFill>
            <a:srgbClr val="DADFE1"/>
          </a:solidFill>
          <a:effectLst/>
        </p:grpSpPr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2527C5EB-2C70-488D-8C1F-9C30C7115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100" y="3249613"/>
              <a:ext cx="779463" cy="779462"/>
            </a:xfrm>
            <a:custGeom>
              <a:avLst/>
              <a:gdLst>
                <a:gd name="T0" fmla="*/ 337 w 348"/>
                <a:gd name="T1" fmla="*/ 251 h 348"/>
                <a:gd name="T2" fmla="*/ 348 w 348"/>
                <a:gd name="T3" fmla="*/ 219 h 348"/>
                <a:gd name="T4" fmla="*/ 312 w 348"/>
                <a:gd name="T5" fmla="*/ 193 h 348"/>
                <a:gd name="T6" fmla="*/ 310 w 348"/>
                <a:gd name="T7" fmla="*/ 142 h 348"/>
                <a:gd name="T8" fmla="*/ 343 w 348"/>
                <a:gd name="T9" fmla="*/ 113 h 348"/>
                <a:gd name="T10" fmla="*/ 329 w 348"/>
                <a:gd name="T11" fmla="*/ 83 h 348"/>
                <a:gd name="T12" fmla="*/ 285 w 348"/>
                <a:gd name="T13" fmla="*/ 90 h 348"/>
                <a:gd name="T14" fmla="*/ 248 w 348"/>
                <a:gd name="T15" fmla="*/ 56 h 348"/>
                <a:gd name="T16" fmla="*/ 251 w 348"/>
                <a:gd name="T17" fmla="*/ 12 h 348"/>
                <a:gd name="T18" fmla="*/ 219 w 348"/>
                <a:gd name="T19" fmla="*/ 0 h 348"/>
                <a:gd name="T20" fmla="*/ 193 w 348"/>
                <a:gd name="T21" fmla="*/ 37 h 348"/>
                <a:gd name="T22" fmla="*/ 142 w 348"/>
                <a:gd name="T23" fmla="*/ 39 h 348"/>
                <a:gd name="T24" fmla="*/ 113 w 348"/>
                <a:gd name="T25" fmla="*/ 6 h 348"/>
                <a:gd name="T26" fmla="*/ 83 w 348"/>
                <a:gd name="T27" fmla="*/ 20 h 348"/>
                <a:gd name="T28" fmla="*/ 90 w 348"/>
                <a:gd name="T29" fmla="*/ 64 h 348"/>
                <a:gd name="T30" fmla="*/ 56 w 348"/>
                <a:gd name="T31" fmla="*/ 101 h 348"/>
                <a:gd name="T32" fmla="*/ 12 w 348"/>
                <a:gd name="T33" fmla="*/ 98 h 348"/>
                <a:gd name="T34" fmla="*/ 0 w 348"/>
                <a:gd name="T35" fmla="*/ 130 h 348"/>
                <a:gd name="T36" fmla="*/ 37 w 348"/>
                <a:gd name="T37" fmla="*/ 156 h 348"/>
                <a:gd name="T38" fmla="*/ 39 w 348"/>
                <a:gd name="T39" fmla="*/ 207 h 348"/>
                <a:gd name="T40" fmla="*/ 6 w 348"/>
                <a:gd name="T41" fmla="*/ 236 h 348"/>
                <a:gd name="T42" fmla="*/ 20 w 348"/>
                <a:gd name="T43" fmla="*/ 266 h 348"/>
                <a:gd name="T44" fmla="*/ 64 w 348"/>
                <a:gd name="T45" fmla="*/ 259 h 348"/>
                <a:gd name="T46" fmla="*/ 102 w 348"/>
                <a:gd name="T47" fmla="*/ 293 h 348"/>
                <a:gd name="T48" fmla="*/ 99 w 348"/>
                <a:gd name="T49" fmla="*/ 337 h 348"/>
                <a:gd name="T50" fmla="*/ 130 w 348"/>
                <a:gd name="T51" fmla="*/ 348 h 348"/>
                <a:gd name="T52" fmla="*/ 156 w 348"/>
                <a:gd name="T53" fmla="*/ 312 h 348"/>
                <a:gd name="T54" fmla="*/ 206 w 348"/>
                <a:gd name="T55" fmla="*/ 310 h 348"/>
                <a:gd name="T56" fmla="*/ 236 w 348"/>
                <a:gd name="T57" fmla="*/ 343 h 348"/>
                <a:gd name="T58" fmla="*/ 266 w 348"/>
                <a:gd name="T59" fmla="*/ 329 h 348"/>
                <a:gd name="T60" fmla="*/ 259 w 348"/>
                <a:gd name="T61" fmla="*/ 285 h 348"/>
                <a:gd name="T62" fmla="*/ 293 w 348"/>
                <a:gd name="T63" fmla="*/ 248 h 348"/>
                <a:gd name="T64" fmla="*/ 337 w 348"/>
                <a:gd name="T65" fmla="*/ 251 h 348"/>
                <a:gd name="T66" fmla="*/ 159 w 348"/>
                <a:gd name="T67" fmla="*/ 271 h 348"/>
                <a:gd name="T68" fmla="*/ 78 w 348"/>
                <a:gd name="T69" fmla="*/ 159 h 348"/>
                <a:gd name="T70" fmla="*/ 190 w 348"/>
                <a:gd name="T71" fmla="*/ 78 h 348"/>
                <a:gd name="T72" fmla="*/ 271 w 348"/>
                <a:gd name="T73" fmla="*/ 190 h 348"/>
                <a:gd name="T74" fmla="*/ 159 w 348"/>
                <a:gd name="T75" fmla="*/ 27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348">
                  <a:moveTo>
                    <a:pt x="337" y="251"/>
                  </a:moveTo>
                  <a:cubicBezTo>
                    <a:pt x="348" y="219"/>
                    <a:pt x="348" y="219"/>
                    <a:pt x="348" y="219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5" y="176"/>
                    <a:pt x="314" y="159"/>
                    <a:pt x="310" y="142"/>
                  </a:cubicBezTo>
                  <a:cubicBezTo>
                    <a:pt x="343" y="113"/>
                    <a:pt x="343" y="113"/>
                    <a:pt x="343" y="113"/>
                  </a:cubicBezTo>
                  <a:cubicBezTo>
                    <a:pt x="329" y="83"/>
                    <a:pt x="329" y="83"/>
                    <a:pt x="329" y="83"/>
                  </a:cubicBezTo>
                  <a:cubicBezTo>
                    <a:pt x="285" y="90"/>
                    <a:pt x="285" y="90"/>
                    <a:pt x="285" y="90"/>
                  </a:cubicBezTo>
                  <a:cubicBezTo>
                    <a:pt x="275" y="77"/>
                    <a:pt x="262" y="65"/>
                    <a:pt x="248" y="56"/>
                  </a:cubicBezTo>
                  <a:cubicBezTo>
                    <a:pt x="251" y="12"/>
                    <a:pt x="251" y="12"/>
                    <a:pt x="251" y="12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76" y="34"/>
                    <a:pt x="159" y="35"/>
                    <a:pt x="142" y="39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77" y="74"/>
                    <a:pt x="65" y="87"/>
                    <a:pt x="56" y="101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4" y="173"/>
                    <a:pt x="35" y="190"/>
                    <a:pt x="39" y="207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20" y="266"/>
                    <a:pt x="20" y="266"/>
                    <a:pt x="20" y="266"/>
                  </a:cubicBezTo>
                  <a:cubicBezTo>
                    <a:pt x="64" y="259"/>
                    <a:pt x="64" y="259"/>
                    <a:pt x="64" y="259"/>
                  </a:cubicBezTo>
                  <a:cubicBezTo>
                    <a:pt x="74" y="272"/>
                    <a:pt x="87" y="284"/>
                    <a:pt x="102" y="293"/>
                  </a:cubicBezTo>
                  <a:cubicBezTo>
                    <a:pt x="99" y="337"/>
                    <a:pt x="99" y="337"/>
                    <a:pt x="99" y="337"/>
                  </a:cubicBezTo>
                  <a:cubicBezTo>
                    <a:pt x="130" y="348"/>
                    <a:pt x="130" y="348"/>
                    <a:pt x="130" y="348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73" y="315"/>
                    <a:pt x="190" y="314"/>
                    <a:pt x="206" y="310"/>
                  </a:cubicBezTo>
                  <a:cubicBezTo>
                    <a:pt x="236" y="343"/>
                    <a:pt x="236" y="343"/>
                    <a:pt x="236" y="343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59" y="285"/>
                    <a:pt x="259" y="285"/>
                    <a:pt x="259" y="285"/>
                  </a:cubicBezTo>
                  <a:cubicBezTo>
                    <a:pt x="272" y="275"/>
                    <a:pt x="284" y="262"/>
                    <a:pt x="293" y="248"/>
                  </a:cubicBezTo>
                  <a:lnTo>
                    <a:pt x="337" y="251"/>
                  </a:lnTo>
                  <a:close/>
                  <a:moveTo>
                    <a:pt x="159" y="271"/>
                  </a:moveTo>
                  <a:cubicBezTo>
                    <a:pt x="106" y="262"/>
                    <a:pt x="70" y="212"/>
                    <a:pt x="78" y="159"/>
                  </a:cubicBezTo>
                  <a:cubicBezTo>
                    <a:pt x="87" y="106"/>
                    <a:pt x="137" y="70"/>
                    <a:pt x="190" y="78"/>
                  </a:cubicBezTo>
                  <a:cubicBezTo>
                    <a:pt x="243" y="87"/>
                    <a:pt x="279" y="137"/>
                    <a:pt x="271" y="190"/>
                  </a:cubicBezTo>
                  <a:cubicBezTo>
                    <a:pt x="262" y="243"/>
                    <a:pt x="212" y="279"/>
                    <a:pt x="15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25D13600-7C63-4E00-BE64-78E3EC676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800" y="3514725"/>
              <a:ext cx="250825" cy="250825"/>
            </a:xfrm>
            <a:custGeom>
              <a:avLst/>
              <a:gdLst>
                <a:gd name="T0" fmla="*/ 51 w 112"/>
                <a:gd name="T1" fmla="*/ 109 h 112"/>
                <a:gd name="T2" fmla="*/ 109 w 112"/>
                <a:gd name="T3" fmla="*/ 60 h 112"/>
                <a:gd name="T4" fmla="*/ 60 w 112"/>
                <a:gd name="T5" fmla="*/ 3 h 112"/>
                <a:gd name="T6" fmla="*/ 2 w 112"/>
                <a:gd name="T7" fmla="*/ 52 h 112"/>
                <a:gd name="T8" fmla="*/ 51 w 112"/>
                <a:gd name="T9" fmla="*/ 109 h 112"/>
                <a:gd name="T10" fmla="*/ 54 w 112"/>
                <a:gd name="T11" fmla="*/ 78 h 112"/>
                <a:gd name="T12" fmla="*/ 34 w 112"/>
                <a:gd name="T13" fmla="*/ 54 h 112"/>
                <a:gd name="T14" fmla="*/ 58 w 112"/>
                <a:gd name="T15" fmla="*/ 34 h 112"/>
                <a:gd name="T16" fmla="*/ 78 w 112"/>
                <a:gd name="T17" fmla="*/ 58 h 112"/>
                <a:gd name="T18" fmla="*/ 54 w 112"/>
                <a:gd name="T19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1" y="109"/>
                  </a:moveTo>
                  <a:cubicBezTo>
                    <a:pt x="81" y="112"/>
                    <a:pt x="107" y="90"/>
                    <a:pt x="109" y="60"/>
                  </a:cubicBezTo>
                  <a:cubicBezTo>
                    <a:pt x="112" y="31"/>
                    <a:pt x="90" y="5"/>
                    <a:pt x="60" y="3"/>
                  </a:cubicBezTo>
                  <a:cubicBezTo>
                    <a:pt x="31" y="0"/>
                    <a:pt x="5" y="22"/>
                    <a:pt x="2" y="52"/>
                  </a:cubicBezTo>
                  <a:cubicBezTo>
                    <a:pt x="0" y="81"/>
                    <a:pt x="22" y="107"/>
                    <a:pt x="51" y="109"/>
                  </a:cubicBezTo>
                  <a:close/>
                  <a:moveTo>
                    <a:pt x="54" y="78"/>
                  </a:moveTo>
                  <a:cubicBezTo>
                    <a:pt x="42" y="77"/>
                    <a:pt x="33" y="66"/>
                    <a:pt x="34" y="54"/>
                  </a:cubicBezTo>
                  <a:cubicBezTo>
                    <a:pt x="35" y="42"/>
                    <a:pt x="45" y="33"/>
                    <a:pt x="58" y="34"/>
                  </a:cubicBezTo>
                  <a:cubicBezTo>
                    <a:pt x="70" y="35"/>
                    <a:pt x="79" y="46"/>
                    <a:pt x="78" y="58"/>
                  </a:cubicBezTo>
                  <a:cubicBezTo>
                    <a:pt x="77" y="70"/>
                    <a:pt x="66" y="79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C8EE7DC-7AE4-47F2-9CBF-F66ABC8B5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853823" y="3796940"/>
            <a:ext cx="831759" cy="833269"/>
            <a:chOff x="4645025" y="4056063"/>
            <a:chExt cx="874713" cy="876300"/>
          </a:xfrm>
          <a:solidFill>
            <a:srgbClr val="DADFE1"/>
          </a:solidFill>
          <a:effectLst/>
        </p:grpSpPr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4A914EDE-4DA5-4055-8DE4-9EE282124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4056063"/>
              <a:ext cx="874713" cy="876300"/>
            </a:xfrm>
            <a:custGeom>
              <a:avLst/>
              <a:gdLst>
                <a:gd name="T0" fmla="*/ 381 w 391"/>
                <a:gd name="T1" fmla="*/ 264 h 391"/>
                <a:gd name="T2" fmla="*/ 391 w 391"/>
                <a:gd name="T3" fmla="*/ 228 h 391"/>
                <a:gd name="T4" fmla="*/ 348 w 391"/>
                <a:gd name="T5" fmla="*/ 203 h 391"/>
                <a:gd name="T6" fmla="*/ 341 w 391"/>
                <a:gd name="T7" fmla="*/ 147 h 391"/>
                <a:gd name="T8" fmla="*/ 375 w 391"/>
                <a:gd name="T9" fmla="*/ 112 h 391"/>
                <a:gd name="T10" fmla="*/ 357 w 391"/>
                <a:gd name="T11" fmla="*/ 80 h 391"/>
                <a:gd name="T12" fmla="*/ 309 w 391"/>
                <a:gd name="T13" fmla="*/ 92 h 391"/>
                <a:gd name="T14" fmla="*/ 265 w 391"/>
                <a:gd name="T15" fmla="*/ 58 h 391"/>
                <a:gd name="T16" fmla="*/ 264 w 391"/>
                <a:gd name="T17" fmla="*/ 9 h 391"/>
                <a:gd name="T18" fmla="*/ 228 w 391"/>
                <a:gd name="T19" fmla="*/ 0 h 391"/>
                <a:gd name="T20" fmla="*/ 203 w 391"/>
                <a:gd name="T21" fmla="*/ 42 h 391"/>
                <a:gd name="T22" fmla="*/ 148 w 391"/>
                <a:gd name="T23" fmla="*/ 49 h 391"/>
                <a:gd name="T24" fmla="*/ 112 w 391"/>
                <a:gd name="T25" fmla="*/ 15 h 391"/>
                <a:gd name="T26" fmla="*/ 80 w 391"/>
                <a:gd name="T27" fmla="*/ 33 h 391"/>
                <a:gd name="T28" fmla="*/ 92 w 391"/>
                <a:gd name="T29" fmla="*/ 81 h 391"/>
                <a:gd name="T30" fmla="*/ 58 w 391"/>
                <a:gd name="T31" fmla="*/ 125 h 391"/>
                <a:gd name="T32" fmla="*/ 9 w 391"/>
                <a:gd name="T33" fmla="*/ 126 h 391"/>
                <a:gd name="T34" fmla="*/ 0 w 391"/>
                <a:gd name="T35" fmla="*/ 162 h 391"/>
                <a:gd name="T36" fmla="*/ 42 w 391"/>
                <a:gd name="T37" fmla="*/ 187 h 391"/>
                <a:gd name="T38" fmla="*/ 49 w 391"/>
                <a:gd name="T39" fmla="*/ 243 h 391"/>
                <a:gd name="T40" fmla="*/ 15 w 391"/>
                <a:gd name="T41" fmla="*/ 278 h 391"/>
                <a:gd name="T42" fmla="*/ 34 w 391"/>
                <a:gd name="T43" fmla="*/ 310 h 391"/>
                <a:gd name="T44" fmla="*/ 81 w 391"/>
                <a:gd name="T45" fmla="*/ 298 h 391"/>
                <a:gd name="T46" fmla="*/ 126 w 391"/>
                <a:gd name="T47" fmla="*/ 332 h 391"/>
                <a:gd name="T48" fmla="*/ 126 w 391"/>
                <a:gd name="T49" fmla="*/ 381 h 391"/>
                <a:gd name="T50" fmla="*/ 162 w 391"/>
                <a:gd name="T51" fmla="*/ 391 h 391"/>
                <a:gd name="T52" fmla="*/ 187 w 391"/>
                <a:gd name="T53" fmla="*/ 348 h 391"/>
                <a:gd name="T54" fmla="*/ 243 w 391"/>
                <a:gd name="T55" fmla="*/ 341 h 391"/>
                <a:gd name="T56" fmla="*/ 278 w 391"/>
                <a:gd name="T57" fmla="*/ 375 h 391"/>
                <a:gd name="T58" fmla="*/ 310 w 391"/>
                <a:gd name="T59" fmla="*/ 357 h 391"/>
                <a:gd name="T60" fmla="*/ 298 w 391"/>
                <a:gd name="T61" fmla="*/ 309 h 391"/>
                <a:gd name="T62" fmla="*/ 332 w 391"/>
                <a:gd name="T63" fmla="*/ 265 h 391"/>
                <a:gd name="T64" fmla="*/ 381 w 391"/>
                <a:gd name="T65" fmla="*/ 264 h 391"/>
                <a:gd name="T66" fmla="*/ 187 w 391"/>
                <a:gd name="T67" fmla="*/ 302 h 391"/>
                <a:gd name="T68" fmla="*/ 88 w 391"/>
                <a:gd name="T69" fmla="*/ 186 h 391"/>
                <a:gd name="T70" fmla="*/ 204 w 391"/>
                <a:gd name="T71" fmla="*/ 88 h 391"/>
                <a:gd name="T72" fmla="*/ 302 w 391"/>
                <a:gd name="T73" fmla="*/ 204 h 391"/>
                <a:gd name="T74" fmla="*/ 187 w 391"/>
                <a:gd name="T75" fmla="*/ 30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1" h="391">
                  <a:moveTo>
                    <a:pt x="381" y="264"/>
                  </a:moveTo>
                  <a:cubicBezTo>
                    <a:pt x="391" y="228"/>
                    <a:pt x="391" y="228"/>
                    <a:pt x="391" y="228"/>
                  </a:cubicBezTo>
                  <a:cubicBezTo>
                    <a:pt x="348" y="203"/>
                    <a:pt x="348" y="203"/>
                    <a:pt x="348" y="203"/>
                  </a:cubicBezTo>
                  <a:cubicBezTo>
                    <a:pt x="350" y="184"/>
                    <a:pt x="347" y="165"/>
                    <a:pt x="341" y="147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09" y="92"/>
                    <a:pt x="309" y="92"/>
                    <a:pt x="309" y="92"/>
                  </a:cubicBezTo>
                  <a:cubicBezTo>
                    <a:pt x="297" y="78"/>
                    <a:pt x="282" y="67"/>
                    <a:pt x="265" y="5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184" y="41"/>
                    <a:pt x="165" y="43"/>
                    <a:pt x="148" y="49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79" y="94"/>
                    <a:pt x="67" y="109"/>
                    <a:pt x="5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1" y="206"/>
                    <a:pt x="43" y="225"/>
                    <a:pt x="49" y="243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81" y="298"/>
                    <a:pt x="81" y="298"/>
                    <a:pt x="81" y="298"/>
                  </a:cubicBezTo>
                  <a:cubicBezTo>
                    <a:pt x="94" y="312"/>
                    <a:pt x="109" y="323"/>
                    <a:pt x="126" y="332"/>
                  </a:cubicBezTo>
                  <a:cubicBezTo>
                    <a:pt x="126" y="381"/>
                    <a:pt x="126" y="381"/>
                    <a:pt x="126" y="381"/>
                  </a:cubicBezTo>
                  <a:cubicBezTo>
                    <a:pt x="162" y="391"/>
                    <a:pt x="162" y="391"/>
                    <a:pt x="162" y="391"/>
                  </a:cubicBezTo>
                  <a:cubicBezTo>
                    <a:pt x="187" y="348"/>
                    <a:pt x="187" y="348"/>
                    <a:pt x="187" y="348"/>
                  </a:cubicBezTo>
                  <a:cubicBezTo>
                    <a:pt x="207" y="349"/>
                    <a:pt x="225" y="347"/>
                    <a:pt x="243" y="341"/>
                  </a:cubicBezTo>
                  <a:cubicBezTo>
                    <a:pt x="278" y="375"/>
                    <a:pt x="278" y="375"/>
                    <a:pt x="278" y="375"/>
                  </a:cubicBezTo>
                  <a:cubicBezTo>
                    <a:pt x="310" y="357"/>
                    <a:pt x="310" y="357"/>
                    <a:pt x="310" y="357"/>
                  </a:cubicBezTo>
                  <a:cubicBezTo>
                    <a:pt x="298" y="309"/>
                    <a:pt x="298" y="309"/>
                    <a:pt x="298" y="309"/>
                  </a:cubicBezTo>
                  <a:cubicBezTo>
                    <a:pt x="312" y="297"/>
                    <a:pt x="323" y="282"/>
                    <a:pt x="332" y="265"/>
                  </a:cubicBezTo>
                  <a:lnTo>
                    <a:pt x="381" y="264"/>
                  </a:lnTo>
                  <a:close/>
                  <a:moveTo>
                    <a:pt x="187" y="302"/>
                  </a:moveTo>
                  <a:cubicBezTo>
                    <a:pt x="127" y="298"/>
                    <a:pt x="83" y="246"/>
                    <a:pt x="88" y="186"/>
                  </a:cubicBezTo>
                  <a:cubicBezTo>
                    <a:pt x="93" y="127"/>
                    <a:pt x="145" y="83"/>
                    <a:pt x="204" y="88"/>
                  </a:cubicBezTo>
                  <a:cubicBezTo>
                    <a:pt x="263" y="93"/>
                    <a:pt x="307" y="145"/>
                    <a:pt x="302" y="204"/>
                  </a:cubicBezTo>
                  <a:cubicBezTo>
                    <a:pt x="298" y="263"/>
                    <a:pt x="246" y="307"/>
                    <a:pt x="187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7F2C48C4-5A4F-47BA-B29A-57020CD4A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9825" y="4359275"/>
              <a:ext cx="265113" cy="265112"/>
            </a:xfrm>
            <a:custGeom>
              <a:avLst/>
              <a:gdLst>
                <a:gd name="T0" fmla="*/ 60 w 119"/>
                <a:gd name="T1" fmla="*/ 119 h 119"/>
                <a:gd name="T2" fmla="*/ 119 w 119"/>
                <a:gd name="T3" fmla="*/ 60 h 119"/>
                <a:gd name="T4" fmla="*/ 60 w 119"/>
                <a:gd name="T5" fmla="*/ 0 h 119"/>
                <a:gd name="T6" fmla="*/ 0 w 119"/>
                <a:gd name="T7" fmla="*/ 60 h 119"/>
                <a:gd name="T8" fmla="*/ 60 w 119"/>
                <a:gd name="T9" fmla="*/ 119 h 119"/>
                <a:gd name="T10" fmla="*/ 60 w 119"/>
                <a:gd name="T11" fmla="*/ 84 h 119"/>
                <a:gd name="T12" fmla="*/ 35 w 119"/>
                <a:gd name="T13" fmla="*/ 60 h 119"/>
                <a:gd name="T14" fmla="*/ 60 w 119"/>
                <a:gd name="T15" fmla="*/ 35 h 119"/>
                <a:gd name="T16" fmla="*/ 84 w 119"/>
                <a:gd name="T17" fmla="*/ 60 h 119"/>
                <a:gd name="T18" fmla="*/ 60 w 119"/>
                <a:gd name="T19" fmla="*/ 8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9">
                  <a:moveTo>
                    <a:pt x="60" y="119"/>
                  </a:moveTo>
                  <a:cubicBezTo>
                    <a:pt x="92" y="119"/>
                    <a:pt x="119" y="92"/>
                    <a:pt x="119" y="60"/>
                  </a:cubicBezTo>
                  <a:cubicBezTo>
                    <a:pt x="119" y="27"/>
                    <a:pt x="92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2"/>
                    <a:pt x="27" y="119"/>
                    <a:pt x="60" y="119"/>
                  </a:cubicBezTo>
                  <a:close/>
                  <a:moveTo>
                    <a:pt x="60" y="84"/>
                  </a:moveTo>
                  <a:cubicBezTo>
                    <a:pt x="46" y="84"/>
                    <a:pt x="35" y="73"/>
                    <a:pt x="35" y="60"/>
                  </a:cubicBezTo>
                  <a:cubicBezTo>
                    <a:pt x="35" y="46"/>
                    <a:pt x="46" y="35"/>
                    <a:pt x="60" y="35"/>
                  </a:cubicBezTo>
                  <a:cubicBezTo>
                    <a:pt x="73" y="35"/>
                    <a:pt x="84" y="46"/>
                    <a:pt x="84" y="60"/>
                  </a:cubicBezTo>
                  <a:cubicBezTo>
                    <a:pt x="84" y="73"/>
                    <a:pt x="73" y="84"/>
                    <a:pt x="6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3F60AE8-F4F8-418A-9B9E-CEA1C5ECD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09842" y="3609757"/>
            <a:ext cx="374367" cy="372858"/>
            <a:chOff x="1654175" y="3859213"/>
            <a:chExt cx="393700" cy="392112"/>
          </a:xfrm>
          <a:solidFill>
            <a:srgbClr val="DADFE1"/>
          </a:solidFill>
          <a:effectLst/>
        </p:grpSpPr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79D3C4FA-E531-4F48-98A7-C1F0485AE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4175" y="3859213"/>
              <a:ext cx="393700" cy="392112"/>
            </a:xfrm>
            <a:custGeom>
              <a:avLst/>
              <a:gdLst>
                <a:gd name="T0" fmla="*/ 171 w 176"/>
                <a:gd name="T1" fmla="*/ 119 h 175"/>
                <a:gd name="T2" fmla="*/ 176 w 176"/>
                <a:gd name="T3" fmla="*/ 102 h 175"/>
                <a:gd name="T4" fmla="*/ 157 w 176"/>
                <a:gd name="T5" fmla="*/ 91 h 175"/>
                <a:gd name="T6" fmla="*/ 154 w 176"/>
                <a:gd name="T7" fmla="*/ 66 h 175"/>
                <a:gd name="T8" fmla="*/ 169 w 176"/>
                <a:gd name="T9" fmla="*/ 50 h 175"/>
                <a:gd name="T10" fmla="*/ 161 w 176"/>
                <a:gd name="T11" fmla="*/ 36 h 175"/>
                <a:gd name="T12" fmla="*/ 139 w 176"/>
                <a:gd name="T13" fmla="*/ 41 h 175"/>
                <a:gd name="T14" fmla="*/ 119 w 176"/>
                <a:gd name="T15" fmla="*/ 26 h 175"/>
                <a:gd name="T16" fmla="*/ 119 w 176"/>
                <a:gd name="T17" fmla="*/ 4 h 175"/>
                <a:gd name="T18" fmla="*/ 103 w 176"/>
                <a:gd name="T19" fmla="*/ 0 h 175"/>
                <a:gd name="T20" fmla="*/ 92 w 176"/>
                <a:gd name="T21" fmla="*/ 19 h 175"/>
                <a:gd name="T22" fmla="*/ 67 w 176"/>
                <a:gd name="T23" fmla="*/ 22 h 175"/>
                <a:gd name="T24" fmla="*/ 51 w 176"/>
                <a:gd name="T25" fmla="*/ 7 h 175"/>
                <a:gd name="T26" fmla="*/ 36 w 176"/>
                <a:gd name="T27" fmla="*/ 15 h 175"/>
                <a:gd name="T28" fmla="*/ 42 w 176"/>
                <a:gd name="T29" fmla="*/ 36 h 175"/>
                <a:gd name="T30" fmla="*/ 27 w 176"/>
                <a:gd name="T31" fmla="*/ 56 h 175"/>
                <a:gd name="T32" fmla="*/ 4 w 176"/>
                <a:gd name="T33" fmla="*/ 57 h 175"/>
                <a:gd name="T34" fmla="*/ 0 w 176"/>
                <a:gd name="T35" fmla="*/ 73 h 175"/>
                <a:gd name="T36" fmla="*/ 19 w 176"/>
                <a:gd name="T37" fmla="*/ 84 h 175"/>
                <a:gd name="T38" fmla="*/ 22 w 176"/>
                <a:gd name="T39" fmla="*/ 109 h 175"/>
                <a:gd name="T40" fmla="*/ 7 w 176"/>
                <a:gd name="T41" fmla="*/ 125 h 175"/>
                <a:gd name="T42" fmla="*/ 15 w 176"/>
                <a:gd name="T43" fmla="*/ 139 h 175"/>
                <a:gd name="T44" fmla="*/ 37 w 176"/>
                <a:gd name="T45" fmla="*/ 134 h 175"/>
                <a:gd name="T46" fmla="*/ 57 w 176"/>
                <a:gd name="T47" fmla="*/ 149 h 175"/>
                <a:gd name="T48" fmla="*/ 57 w 176"/>
                <a:gd name="T49" fmla="*/ 171 h 175"/>
                <a:gd name="T50" fmla="*/ 73 w 176"/>
                <a:gd name="T51" fmla="*/ 175 h 175"/>
                <a:gd name="T52" fmla="*/ 84 w 176"/>
                <a:gd name="T53" fmla="*/ 156 h 175"/>
                <a:gd name="T54" fmla="*/ 109 w 176"/>
                <a:gd name="T55" fmla="*/ 153 h 175"/>
                <a:gd name="T56" fmla="*/ 125 w 176"/>
                <a:gd name="T57" fmla="*/ 168 h 175"/>
                <a:gd name="T58" fmla="*/ 140 w 176"/>
                <a:gd name="T59" fmla="*/ 160 h 175"/>
                <a:gd name="T60" fmla="*/ 134 w 176"/>
                <a:gd name="T61" fmla="*/ 139 h 175"/>
                <a:gd name="T62" fmla="*/ 149 w 176"/>
                <a:gd name="T63" fmla="*/ 119 h 175"/>
                <a:gd name="T64" fmla="*/ 171 w 176"/>
                <a:gd name="T65" fmla="*/ 119 h 175"/>
                <a:gd name="T66" fmla="*/ 84 w 176"/>
                <a:gd name="T67" fmla="*/ 136 h 175"/>
                <a:gd name="T68" fmla="*/ 40 w 176"/>
                <a:gd name="T69" fmla="*/ 84 h 175"/>
                <a:gd name="T70" fmla="*/ 92 w 176"/>
                <a:gd name="T71" fmla="*/ 39 h 175"/>
                <a:gd name="T72" fmla="*/ 136 w 176"/>
                <a:gd name="T73" fmla="*/ 91 h 175"/>
                <a:gd name="T74" fmla="*/ 84 w 176"/>
                <a:gd name="T75" fmla="*/ 13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5">
                  <a:moveTo>
                    <a:pt x="171" y="119"/>
                  </a:moveTo>
                  <a:cubicBezTo>
                    <a:pt x="176" y="102"/>
                    <a:pt x="176" y="102"/>
                    <a:pt x="176" y="102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7" y="82"/>
                    <a:pt x="156" y="74"/>
                    <a:pt x="154" y="66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4" y="35"/>
                    <a:pt x="127" y="30"/>
                    <a:pt x="119" y="2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3" y="18"/>
                    <a:pt x="74" y="19"/>
                    <a:pt x="67" y="2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6" y="42"/>
                    <a:pt x="30" y="49"/>
                    <a:pt x="27" y="56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93"/>
                    <a:pt x="20" y="101"/>
                    <a:pt x="22" y="109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42" y="140"/>
                    <a:pt x="49" y="145"/>
                    <a:pt x="57" y="14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93" y="157"/>
                    <a:pt x="101" y="156"/>
                    <a:pt x="109" y="15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40" y="133"/>
                    <a:pt x="146" y="126"/>
                    <a:pt x="149" y="119"/>
                  </a:cubicBezTo>
                  <a:lnTo>
                    <a:pt x="171" y="119"/>
                  </a:lnTo>
                  <a:close/>
                  <a:moveTo>
                    <a:pt x="84" y="136"/>
                  </a:moveTo>
                  <a:cubicBezTo>
                    <a:pt x="58" y="134"/>
                    <a:pt x="38" y="110"/>
                    <a:pt x="40" y="84"/>
                  </a:cubicBezTo>
                  <a:cubicBezTo>
                    <a:pt x="42" y="57"/>
                    <a:pt x="65" y="37"/>
                    <a:pt x="92" y="39"/>
                  </a:cubicBezTo>
                  <a:cubicBezTo>
                    <a:pt x="119" y="42"/>
                    <a:pt x="138" y="65"/>
                    <a:pt x="136" y="91"/>
                  </a:cubicBezTo>
                  <a:cubicBezTo>
                    <a:pt x="134" y="118"/>
                    <a:pt x="111" y="138"/>
                    <a:pt x="8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69D98D32-2329-47C2-AE59-2E599EA94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2288" y="3995738"/>
              <a:ext cx="119063" cy="119062"/>
            </a:xfrm>
            <a:custGeom>
              <a:avLst/>
              <a:gdLst>
                <a:gd name="T0" fmla="*/ 26 w 53"/>
                <a:gd name="T1" fmla="*/ 53 h 53"/>
                <a:gd name="T2" fmla="*/ 53 w 53"/>
                <a:gd name="T3" fmla="*/ 26 h 53"/>
                <a:gd name="T4" fmla="*/ 26 w 53"/>
                <a:gd name="T5" fmla="*/ 0 h 53"/>
                <a:gd name="T6" fmla="*/ 0 w 53"/>
                <a:gd name="T7" fmla="*/ 26 h 53"/>
                <a:gd name="T8" fmla="*/ 26 w 53"/>
                <a:gd name="T9" fmla="*/ 53 h 53"/>
                <a:gd name="T10" fmla="*/ 26 w 53"/>
                <a:gd name="T11" fmla="*/ 37 h 53"/>
                <a:gd name="T12" fmla="*/ 15 w 53"/>
                <a:gd name="T13" fmla="*/ 26 h 53"/>
                <a:gd name="T14" fmla="*/ 26 w 53"/>
                <a:gd name="T15" fmla="*/ 15 h 53"/>
                <a:gd name="T16" fmla="*/ 37 w 53"/>
                <a:gd name="T17" fmla="*/ 26 h 53"/>
                <a:gd name="T18" fmla="*/ 26 w 53"/>
                <a:gd name="T1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41" y="53"/>
                    <a:pt x="53" y="41"/>
                    <a:pt x="53" y="26"/>
                  </a:cubicBez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lose/>
                  <a:moveTo>
                    <a:pt x="26" y="37"/>
                  </a:moveTo>
                  <a:cubicBezTo>
                    <a:pt x="20" y="37"/>
                    <a:pt x="15" y="32"/>
                    <a:pt x="15" y="26"/>
                  </a:cubicBezTo>
                  <a:cubicBezTo>
                    <a:pt x="15" y="20"/>
                    <a:pt x="20" y="15"/>
                    <a:pt x="26" y="15"/>
                  </a:cubicBezTo>
                  <a:cubicBezTo>
                    <a:pt x="32" y="15"/>
                    <a:pt x="37" y="20"/>
                    <a:pt x="37" y="26"/>
                  </a:cubicBezTo>
                  <a:cubicBezTo>
                    <a:pt x="37" y="32"/>
                    <a:pt x="32" y="37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0BBFB13-E4CA-4BBE-945C-6C19B92A3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105639" y="1992278"/>
            <a:ext cx="374367" cy="372858"/>
            <a:chOff x="2806561" y="2158206"/>
            <a:chExt cx="393700" cy="392112"/>
          </a:xfrm>
          <a:solidFill>
            <a:srgbClr val="DADFE1"/>
          </a:solidFill>
          <a:effectLst/>
        </p:grpSpPr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07478F35-EBBF-4AB5-B8EB-93CAED401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561" y="2158206"/>
              <a:ext cx="393700" cy="392112"/>
            </a:xfrm>
            <a:custGeom>
              <a:avLst/>
              <a:gdLst>
                <a:gd name="T0" fmla="*/ 171 w 176"/>
                <a:gd name="T1" fmla="*/ 119 h 175"/>
                <a:gd name="T2" fmla="*/ 176 w 176"/>
                <a:gd name="T3" fmla="*/ 102 h 175"/>
                <a:gd name="T4" fmla="*/ 157 w 176"/>
                <a:gd name="T5" fmla="*/ 91 h 175"/>
                <a:gd name="T6" fmla="*/ 154 w 176"/>
                <a:gd name="T7" fmla="*/ 66 h 175"/>
                <a:gd name="T8" fmla="*/ 169 w 176"/>
                <a:gd name="T9" fmla="*/ 50 h 175"/>
                <a:gd name="T10" fmla="*/ 161 w 176"/>
                <a:gd name="T11" fmla="*/ 36 h 175"/>
                <a:gd name="T12" fmla="*/ 139 w 176"/>
                <a:gd name="T13" fmla="*/ 41 h 175"/>
                <a:gd name="T14" fmla="*/ 119 w 176"/>
                <a:gd name="T15" fmla="*/ 26 h 175"/>
                <a:gd name="T16" fmla="*/ 119 w 176"/>
                <a:gd name="T17" fmla="*/ 4 h 175"/>
                <a:gd name="T18" fmla="*/ 103 w 176"/>
                <a:gd name="T19" fmla="*/ 0 h 175"/>
                <a:gd name="T20" fmla="*/ 92 w 176"/>
                <a:gd name="T21" fmla="*/ 19 h 175"/>
                <a:gd name="T22" fmla="*/ 67 w 176"/>
                <a:gd name="T23" fmla="*/ 22 h 175"/>
                <a:gd name="T24" fmla="*/ 51 w 176"/>
                <a:gd name="T25" fmla="*/ 7 h 175"/>
                <a:gd name="T26" fmla="*/ 36 w 176"/>
                <a:gd name="T27" fmla="*/ 15 h 175"/>
                <a:gd name="T28" fmla="*/ 42 w 176"/>
                <a:gd name="T29" fmla="*/ 36 h 175"/>
                <a:gd name="T30" fmla="*/ 27 w 176"/>
                <a:gd name="T31" fmla="*/ 56 h 175"/>
                <a:gd name="T32" fmla="*/ 4 w 176"/>
                <a:gd name="T33" fmla="*/ 57 h 175"/>
                <a:gd name="T34" fmla="*/ 0 w 176"/>
                <a:gd name="T35" fmla="*/ 73 h 175"/>
                <a:gd name="T36" fmla="*/ 19 w 176"/>
                <a:gd name="T37" fmla="*/ 84 h 175"/>
                <a:gd name="T38" fmla="*/ 22 w 176"/>
                <a:gd name="T39" fmla="*/ 109 h 175"/>
                <a:gd name="T40" fmla="*/ 7 w 176"/>
                <a:gd name="T41" fmla="*/ 125 h 175"/>
                <a:gd name="T42" fmla="*/ 15 w 176"/>
                <a:gd name="T43" fmla="*/ 139 h 175"/>
                <a:gd name="T44" fmla="*/ 37 w 176"/>
                <a:gd name="T45" fmla="*/ 134 h 175"/>
                <a:gd name="T46" fmla="*/ 57 w 176"/>
                <a:gd name="T47" fmla="*/ 149 h 175"/>
                <a:gd name="T48" fmla="*/ 57 w 176"/>
                <a:gd name="T49" fmla="*/ 171 h 175"/>
                <a:gd name="T50" fmla="*/ 73 w 176"/>
                <a:gd name="T51" fmla="*/ 175 h 175"/>
                <a:gd name="T52" fmla="*/ 84 w 176"/>
                <a:gd name="T53" fmla="*/ 156 h 175"/>
                <a:gd name="T54" fmla="*/ 109 w 176"/>
                <a:gd name="T55" fmla="*/ 153 h 175"/>
                <a:gd name="T56" fmla="*/ 125 w 176"/>
                <a:gd name="T57" fmla="*/ 168 h 175"/>
                <a:gd name="T58" fmla="*/ 140 w 176"/>
                <a:gd name="T59" fmla="*/ 160 h 175"/>
                <a:gd name="T60" fmla="*/ 134 w 176"/>
                <a:gd name="T61" fmla="*/ 139 h 175"/>
                <a:gd name="T62" fmla="*/ 149 w 176"/>
                <a:gd name="T63" fmla="*/ 119 h 175"/>
                <a:gd name="T64" fmla="*/ 171 w 176"/>
                <a:gd name="T65" fmla="*/ 119 h 175"/>
                <a:gd name="T66" fmla="*/ 84 w 176"/>
                <a:gd name="T67" fmla="*/ 136 h 175"/>
                <a:gd name="T68" fmla="*/ 40 w 176"/>
                <a:gd name="T69" fmla="*/ 84 h 175"/>
                <a:gd name="T70" fmla="*/ 92 w 176"/>
                <a:gd name="T71" fmla="*/ 39 h 175"/>
                <a:gd name="T72" fmla="*/ 136 w 176"/>
                <a:gd name="T73" fmla="*/ 91 h 175"/>
                <a:gd name="T74" fmla="*/ 84 w 176"/>
                <a:gd name="T75" fmla="*/ 13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5">
                  <a:moveTo>
                    <a:pt x="171" y="119"/>
                  </a:moveTo>
                  <a:cubicBezTo>
                    <a:pt x="176" y="102"/>
                    <a:pt x="176" y="102"/>
                    <a:pt x="176" y="102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7" y="82"/>
                    <a:pt x="156" y="74"/>
                    <a:pt x="154" y="66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4" y="35"/>
                    <a:pt x="127" y="30"/>
                    <a:pt x="119" y="2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3" y="18"/>
                    <a:pt x="74" y="19"/>
                    <a:pt x="67" y="2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6" y="42"/>
                    <a:pt x="30" y="49"/>
                    <a:pt x="27" y="56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93"/>
                    <a:pt x="20" y="101"/>
                    <a:pt x="22" y="109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42" y="140"/>
                    <a:pt x="49" y="145"/>
                    <a:pt x="57" y="14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93" y="157"/>
                    <a:pt x="101" y="156"/>
                    <a:pt x="109" y="153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40" y="133"/>
                    <a:pt x="146" y="126"/>
                    <a:pt x="149" y="119"/>
                  </a:cubicBezTo>
                  <a:lnTo>
                    <a:pt x="171" y="119"/>
                  </a:lnTo>
                  <a:close/>
                  <a:moveTo>
                    <a:pt x="84" y="136"/>
                  </a:moveTo>
                  <a:cubicBezTo>
                    <a:pt x="58" y="134"/>
                    <a:pt x="38" y="110"/>
                    <a:pt x="40" y="84"/>
                  </a:cubicBezTo>
                  <a:cubicBezTo>
                    <a:pt x="42" y="57"/>
                    <a:pt x="65" y="37"/>
                    <a:pt x="92" y="39"/>
                  </a:cubicBezTo>
                  <a:cubicBezTo>
                    <a:pt x="119" y="42"/>
                    <a:pt x="138" y="65"/>
                    <a:pt x="136" y="91"/>
                  </a:cubicBezTo>
                  <a:cubicBezTo>
                    <a:pt x="134" y="118"/>
                    <a:pt x="111" y="138"/>
                    <a:pt x="8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10722B03-97A4-4995-A231-396735F22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4674" y="2294731"/>
              <a:ext cx="119063" cy="119062"/>
            </a:xfrm>
            <a:custGeom>
              <a:avLst/>
              <a:gdLst>
                <a:gd name="T0" fmla="*/ 26 w 53"/>
                <a:gd name="T1" fmla="*/ 53 h 53"/>
                <a:gd name="T2" fmla="*/ 53 w 53"/>
                <a:gd name="T3" fmla="*/ 26 h 53"/>
                <a:gd name="T4" fmla="*/ 26 w 53"/>
                <a:gd name="T5" fmla="*/ 0 h 53"/>
                <a:gd name="T6" fmla="*/ 0 w 53"/>
                <a:gd name="T7" fmla="*/ 26 h 53"/>
                <a:gd name="T8" fmla="*/ 26 w 53"/>
                <a:gd name="T9" fmla="*/ 53 h 53"/>
                <a:gd name="T10" fmla="*/ 26 w 53"/>
                <a:gd name="T11" fmla="*/ 37 h 53"/>
                <a:gd name="T12" fmla="*/ 15 w 53"/>
                <a:gd name="T13" fmla="*/ 26 h 53"/>
                <a:gd name="T14" fmla="*/ 26 w 53"/>
                <a:gd name="T15" fmla="*/ 15 h 53"/>
                <a:gd name="T16" fmla="*/ 37 w 53"/>
                <a:gd name="T17" fmla="*/ 26 h 53"/>
                <a:gd name="T18" fmla="*/ 26 w 53"/>
                <a:gd name="T1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41" y="53"/>
                    <a:pt x="53" y="41"/>
                    <a:pt x="53" y="26"/>
                  </a:cubicBez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lose/>
                  <a:moveTo>
                    <a:pt x="26" y="37"/>
                  </a:moveTo>
                  <a:cubicBezTo>
                    <a:pt x="20" y="37"/>
                    <a:pt x="15" y="32"/>
                    <a:pt x="15" y="26"/>
                  </a:cubicBezTo>
                  <a:cubicBezTo>
                    <a:pt x="15" y="20"/>
                    <a:pt x="20" y="15"/>
                    <a:pt x="26" y="15"/>
                  </a:cubicBezTo>
                  <a:cubicBezTo>
                    <a:pt x="32" y="15"/>
                    <a:pt x="37" y="20"/>
                    <a:pt x="37" y="26"/>
                  </a:cubicBezTo>
                  <a:cubicBezTo>
                    <a:pt x="37" y="32"/>
                    <a:pt x="32" y="37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71" name="Freeform 18">
            <a:extLst>
              <a:ext uri="{FF2B5EF4-FFF2-40B4-BE49-F238E27FC236}">
                <a16:creationId xmlns:a16="http://schemas.microsoft.com/office/drawing/2014/main" id="{DE7BCE4B-8B4A-4F8E-915C-00A4260B9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524060" y="2199841"/>
            <a:ext cx="1249903" cy="1252922"/>
          </a:xfrm>
          <a:custGeom>
            <a:avLst/>
            <a:gdLst>
              <a:gd name="T0" fmla="*/ 582 w 587"/>
              <a:gd name="T1" fmla="*/ 356 h 588"/>
              <a:gd name="T2" fmla="*/ 539 w 587"/>
              <a:gd name="T3" fmla="*/ 298 h 588"/>
              <a:gd name="T4" fmla="*/ 583 w 587"/>
              <a:gd name="T5" fmla="*/ 243 h 588"/>
              <a:gd name="T6" fmla="*/ 522 w 587"/>
              <a:gd name="T7" fmla="*/ 203 h 588"/>
              <a:gd name="T8" fmla="*/ 541 w 587"/>
              <a:gd name="T9" fmla="*/ 134 h 588"/>
              <a:gd name="T10" fmla="*/ 471 w 587"/>
              <a:gd name="T11" fmla="*/ 124 h 588"/>
              <a:gd name="T12" fmla="*/ 462 w 587"/>
              <a:gd name="T13" fmla="*/ 53 h 588"/>
              <a:gd name="T14" fmla="*/ 390 w 587"/>
              <a:gd name="T15" fmla="*/ 68 h 588"/>
              <a:gd name="T16" fmla="*/ 356 w 587"/>
              <a:gd name="T17" fmla="*/ 6 h 588"/>
              <a:gd name="T18" fmla="*/ 298 w 587"/>
              <a:gd name="T19" fmla="*/ 48 h 588"/>
              <a:gd name="T20" fmla="*/ 243 w 587"/>
              <a:gd name="T21" fmla="*/ 5 h 588"/>
              <a:gd name="T22" fmla="*/ 203 w 587"/>
              <a:gd name="T23" fmla="*/ 66 h 588"/>
              <a:gd name="T24" fmla="*/ 134 w 587"/>
              <a:gd name="T25" fmla="*/ 47 h 588"/>
              <a:gd name="T26" fmla="*/ 123 w 587"/>
              <a:gd name="T27" fmla="*/ 117 h 588"/>
              <a:gd name="T28" fmla="*/ 53 w 587"/>
              <a:gd name="T29" fmla="*/ 125 h 588"/>
              <a:gd name="T30" fmla="*/ 68 w 587"/>
              <a:gd name="T31" fmla="*/ 197 h 588"/>
              <a:gd name="T32" fmla="*/ 6 w 587"/>
              <a:gd name="T33" fmla="*/ 232 h 588"/>
              <a:gd name="T34" fmla="*/ 48 w 587"/>
              <a:gd name="T35" fmla="*/ 290 h 588"/>
              <a:gd name="T36" fmla="*/ 4 w 587"/>
              <a:gd name="T37" fmla="*/ 345 h 588"/>
              <a:gd name="T38" fmla="*/ 66 w 587"/>
              <a:gd name="T39" fmla="*/ 385 h 588"/>
              <a:gd name="T40" fmla="*/ 47 w 587"/>
              <a:gd name="T41" fmla="*/ 454 h 588"/>
              <a:gd name="T42" fmla="*/ 117 w 587"/>
              <a:gd name="T43" fmla="*/ 465 h 588"/>
              <a:gd name="T44" fmla="*/ 125 w 587"/>
              <a:gd name="T45" fmla="*/ 535 h 588"/>
              <a:gd name="T46" fmla="*/ 197 w 587"/>
              <a:gd name="T47" fmla="*/ 520 h 588"/>
              <a:gd name="T48" fmla="*/ 232 w 587"/>
              <a:gd name="T49" fmla="*/ 582 h 588"/>
              <a:gd name="T50" fmla="*/ 289 w 587"/>
              <a:gd name="T51" fmla="*/ 540 h 588"/>
              <a:gd name="T52" fmla="*/ 345 w 587"/>
              <a:gd name="T53" fmla="*/ 583 h 588"/>
              <a:gd name="T54" fmla="*/ 385 w 587"/>
              <a:gd name="T55" fmla="*/ 522 h 588"/>
              <a:gd name="T56" fmla="*/ 453 w 587"/>
              <a:gd name="T57" fmla="*/ 541 h 588"/>
              <a:gd name="T58" fmla="*/ 464 w 587"/>
              <a:gd name="T59" fmla="*/ 471 h 588"/>
              <a:gd name="T60" fmla="*/ 535 w 587"/>
              <a:gd name="T61" fmla="*/ 463 h 588"/>
              <a:gd name="T62" fmla="*/ 520 w 587"/>
              <a:gd name="T63" fmla="*/ 391 h 588"/>
              <a:gd name="T64" fmla="*/ 243 w 587"/>
              <a:gd name="T65" fmla="*/ 476 h 588"/>
              <a:gd name="T66" fmla="*/ 345 w 587"/>
              <a:gd name="T67" fmla="*/ 112 h 588"/>
              <a:gd name="T68" fmla="*/ 243 w 587"/>
              <a:gd name="T69" fmla="*/ 476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7" h="588">
                <a:moveTo>
                  <a:pt x="572" y="392"/>
                </a:moveTo>
                <a:cubicBezTo>
                  <a:pt x="582" y="356"/>
                  <a:pt x="582" y="356"/>
                  <a:pt x="582" y="356"/>
                </a:cubicBezTo>
                <a:cubicBezTo>
                  <a:pt x="537" y="330"/>
                  <a:pt x="537" y="330"/>
                  <a:pt x="537" y="330"/>
                </a:cubicBezTo>
                <a:cubicBezTo>
                  <a:pt x="538" y="319"/>
                  <a:pt x="539" y="309"/>
                  <a:pt x="539" y="298"/>
                </a:cubicBezTo>
                <a:cubicBezTo>
                  <a:pt x="587" y="280"/>
                  <a:pt x="587" y="280"/>
                  <a:pt x="587" y="280"/>
                </a:cubicBezTo>
                <a:cubicBezTo>
                  <a:pt x="583" y="243"/>
                  <a:pt x="583" y="243"/>
                  <a:pt x="583" y="243"/>
                </a:cubicBezTo>
                <a:cubicBezTo>
                  <a:pt x="532" y="236"/>
                  <a:pt x="532" y="236"/>
                  <a:pt x="532" y="236"/>
                </a:cubicBezTo>
                <a:cubicBezTo>
                  <a:pt x="530" y="224"/>
                  <a:pt x="526" y="213"/>
                  <a:pt x="522" y="203"/>
                </a:cubicBezTo>
                <a:cubicBezTo>
                  <a:pt x="559" y="167"/>
                  <a:pt x="559" y="167"/>
                  <a:pt x="559" y="167"/>
                </a:cubicBezTo>
                <a:cubicBezTo>
                  <a:pt x="541" y="134"/>
                  <a:pt x="541" y="134"/>
                  <a:pt x="541" y="134"/>
                </a:cubicBezTo>
                <a:cubicBezTo>
                  <a:pt x="491" y="147"/>
                  <a:pt x="491" y="147"/>
                  <a:pt x="491" y="147"/>
                </a:cubicBezTo>
                <a:cubicBezTo>
                  <a:pt x="485" y="139"/>
                  <a:pt x="478" y="131"/>
                  <a:pt x="471" y="124"/>
                </a:cubicBezTo>
                <a:cubicBezTo>
                  <a:pt x="492" y="77"/>
                  <a:pt x="492" y="77"/>
                  <a:pt x="492" y="77"/>
                </a:cubicBezTo>
                <a:cubicBezTo>
                  <a:pt x="462" y="53"/>
                  <a:pt x="462" y="53"/>
                  <a:pt x="462" y="53"/>
                </a:cubicBezTo>
                <a:cubicBezTo>
                  <a:pt x="421" y="84"/>
                  <a:pt x="421" y="84"/>
                  <a:pt x="421" y="84"/>
                </a:cubicBezTo>
                <a:cubicBezTo>
                  <a:pt x="411" y="78"/>
                  <a:pt x="401" y="73"/>
                  <a:pt x="390" y="68"/>
                </a:cubicBezTo>
                <a:cubicBezTo>
                  <a:pt x="392" y="16"/>
                  <a:pt x="392" y="16"/>
                  <a:pt x="392" y="16"/>
                </a:cubicBezTo>
                <a:cubicBezTo>
                  <a:pt x="356" y="6"/>
                  <a:pt x="356" y="6"/>
                  <a:pt x="356" y="6"/>
                </a:cubicBezTo>
                <a:cubicBezTo>
                  <a:pt x="330" y="51"/>
                  <a:pt x="330" y="51"/>
                  <a:pt x="330" y="51"/>
                </a:cubicBezTo>
                <a:cubicBezTo>
                  <a:pt x="319" y="49"/>
                  <a:pt x="309" y="49"/>
                  <a:pt x="298" y="48"/>
                </a:cubicBezTo>
                <a:cubicBezTo>
                  <a:pt x="280" y="0"/>
                  <a:pt x="280" y="0"/>
                  <a:pt x="280" y="0"/>
                </a:cubicBezTo>
                <a:cubicBezTo>
                  <a:pt x="243" y="5"/>
                  <a:pt x="243" y="5"/>
                  <a:pt x="243" y="5"/>
                </a:cubicBezTo>
                <a:cubicBezTo>
                  <a:pt x="235" y="55"/>
                  <a:pt x="235" y="55"/>
                  <a:pt x="235" y="55"/>
                </a:cubicBezTo>
                <a:cubicBezTo>
                  <a:pt x="224" y="58"/>
                  <a:pt x="213" y="62"/>
                  <a:pt x="203" y="66"/>
                </a:cubicBezTo>
                <a:cubicBezTo>
                  <a:pt x="167" y="29"/>
                  <a:pt x="167" y="29"/>
                  <a:pt x="167" y="29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47" y="97"/>
                  <a:pt x="147" y="97"/>
                  <a:pt x="147" y="97"/>
                </a:cubicBezTo>
                <a:cubicBezTo>
                  <a:pt x="139" y="103"/>
                  <a:pt x="131" y="110"/>
                  <a:pt x="123" y="117"/>
                </a:cubicBezTo>
                <a:cubicBezTo>
                  <a:pt x="76" y="96"/>
                  <a:pt x="76" y="96"/>
                  <a:pt x="76" y="96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78" y="176"/>
                  <a:pt x="73" y="187"/>
                  <a:pt x="68" y="197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6" y="232"/>
                  <a:pt x="6" y="232"/>
                  <a:pt x="6" y="232"/>
                </a:cubicBezTo>
                <a:cubicBezTo>
                  <a:pt x="51" y="258"/>
                  <a:pt x="51" y="258"/>
                  <a:pt x="51" y="258"/>
                </a:cubicBezTo>
                <a:cubicBezTo>
                  <a:pt x="49" y="269"/>
                  <a:pt x="48" y="279"/>
                  <a:pt x="48" y="290"/>
                </a:cubicBezTo>
                <a:cubicBezTo>
                  <a:pt x="0" y="308"/>
                  <a:pt x="0" y="308"/>
                  <a:pt x="0" y="308"/>
                </a:cubicBezTo>
                <a:cubicBezTo>
                  <a:pt x="4" y="345"/>
                  <a:pt x="4" y="345"/>
                  <a:pt x="4" y="345"/>
                </a:cubicBezTo>
                <a:cubicBezTo>
                  <a:pt x="55" y="352"/>
                  <a:pt x="55" y="352"/>
                  <a:pt x="55" y="352"/>
                </a:cubicBezTo>
                <a:cubicBezTo>
                  <a:pt x="58" y="364"/>
                  <a:pt x="62" y="375"/>
                  <a:pt x="66" y="385"/>
                </a:cubicBezTo>
                <a:cubicBezTo>
                  <a:pt x="29" y="421"/>
                  <a:pt x="29" y="421"/>
                  <a:pt x="29" y="421"/>
                </a:cubicBezTo>
                <a:cubicBezTo>
                  <a:pt x="47" y="454"/>
                  <a:pt x="47" y="454"/>
                  <a:pt x="47" y="454"/>
                </a:cubicBezTo>
                <a:cubicBezTo>
                  <a:pt x="97" y="441"/>
                  <a:pt x="97" y="441"/>
                  <a:pt x="97" y="441"/>
                </a:cubicBezTo>
                <a:cubicBezTo>
                  <a:pt x="103" y="449"/>
                  <a:pt x="110" y="457"/>
                  <a:pt x="117" y="465"/>
                </a:cubicBezTo>
                <a:cubicBezTo>
                  <a:pt x="96" y="511"/>
                  <a:pt x="96" y="511"/>
                  <a:pt x="96" y="511"/>
                </a:cubicBezTo>
                <a:cubicBezTo>
                  <a:pt x="125" y="535"/>
                  <a:pt x="125" y="535"/>
                  <a:pt x="125" y="535"/>
                </a:cubicBezTo>
                <a:cubicBezTo>
                  <a:pt x="167" y="504"/>
                  <a:pt x="167" y="504"/>
                  <a:pt x="167" y="504"/>
                </a:cubicBezTo>
                <a:cubicBezTo>
                  <a:pt x="176" y="510"/>
                  <a:pt x="187" y="515"/>
                  <a:pt x="197" y="520"/>
                </a:cubicBezTo>
                <a:cubicBezTo>
                  <a:pt x="196" y="572"/>
                  <a:pt x="196" y="572"/>
                  <a:pt x="196" y="572"/>
                </a:cubicBezTo>
                <a:cubicBezTo>
                  <a:pt x="232" y="582"/>
                  <a:pt x="232" y="582"/>
                  <a:pt x="232" y="582"/>
                </a:cubicBezTo>
                <a:cubicBezTo>
                  <a:pt x="258" y="537"/>
                  <a:pt x="258" y="537"/>
                  <a:pt x="258" y="537"/>
                </a:cubicBezTo>
                <a:cubicBezTo>
                  <a:pt x="269" y="539"/>
                  <a:pt x="279" y="539"/>
                  <a:pt x="289" y="540"/>
                </a:cubicBezTo>
                <a:cubicBezTo>
                  <a:pt x="308" y="588"/>
                  <a:pt x="308" y="588"/>
                  <a:pt x="308" y="588"/>
                </a:cubicBezTo>
                <a:cubicBezTo>
                  <a:pt x="345" y="583"/>
                  <a:pt x="345" y="583"/>
                  <a:pt x="345" y="583"/>
                </a:cubicBezTo>
                <a:cubicBezTo>
                  <a:pt x="352" y="533"/>
                  <a:pt x="352" y="533"/>
                  <a:pt x="352" y="533"/>
                </a:cubicBezTo>
                <a:cubicBezTo>
                  <a:pt x="364" y="530"/>
                  <a:pt x="375" y="526"/>
                  <a:pt x="385" y="522"/>
                </a:cubicBezTo>
                <a:cubicBezTo>
                  <a:pt x="421" y="559"/>
                  <a:pt x="421" y="559"/>
                  <a:pt x="421" y="559"/>
                </a:cubicBezTo>
                <a:cubicBezTo>
                  <a:pt x="453" y="541"/>
                  <a:pt x="453" y="541"/>
                  <a:pt x="453" y="541"/>
                </a:cubicBezTo>
                <a:cubicBezTo>
                  <a:pt x="440" y="491"/>
                  <a:pt x="440" y="491"/>
                  <a:pt x="440" y="491"/>
                </a:cubicBezTo>
                <a:cubicBezTo>
                  <a:pt x="449" y="485"/>
                  <a:pt x="457" y="478"/>
                  <a:pt x="464" y="471"/>
                </a:cubicBezTo>
                <a:cubicBezTo>
                  <a:pt x="511" y="492"/>
                  <a:pt x="511" y="492"/>
                  <a:pt x="511" y="492"/>
                </a:cubicBezTo>
                <a:cubicBezTo>
                  <a:pt x="535" y="463"/>
                  <a:pt x="535" y="463"/>
                  <a:pt x="535" y="463"/>
                </a:cubicBezTo>
                <a:cubicBezTo>
                  <a:pt x="504" y="421"/>
                  <a:pt x="504" y="421"/>
                  <a:pt x="504" y="421"/>
                </a:cubicBezTo>
                <a:cubicBezTo>
                  <a:pt x="510" y="412"/>
                  <a:pt x="515" y="401"/>
                  <a:pt x="520" y="391"/>
                </a:cubicBezTo>
                <a:lnTo>
                  <a:pt x="572" y="392"/>
                </a:lnTo>
                <a:close/>
                <a:moveTo>
                  <a:pt x="243" y="476"/>
                </a:moveTo>
                <a:cubicBezTo>
                  <a:pt x="142" y="447"/>
                  <a:pt x="84" y="343"/>
                  <a:pt x="112" y="243"/>
                </a:cubicBezTo>
                <a:cubicBezTo>
                  <a:pt x="140" y="142"/>
                  <a:pt x="245" y="84"/>
                  <a:pt x="345" y="112"/>
                </a:cubicBezTo>
                <a:cubicBezTo>
                  <a:pt x="446" y="141"/>
                  <a:pt x="504" y="245"/>
                  <a:pt x="476" y="345"/>
                </a:cubicBezTo>
                <a:cubicBezTo>
                  <a:pt x="447" y="446"/>
                  <a:pt x="343" y="504"/>
                  <a:pt x="243" y="47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Freeform 20">
            <a:extLst>
              <a:ext uri="{FF2B5EF4-FFF2-40B4-BE49-F238E27FC236}">
                <a16:creationId xmlns:a16="http://schemas.microsoft.com/office/drawing/2014/main" id="{4119EE63-2CCC-45D1-999C-196913453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2842428" y="2255694"/>
            <a:ext cx="1553322" cy="1551812"/>
          </a:xfrm>
          <a:custGeom>
            <a:avLst/>
            <a:gdLst>
              <a:gd name="T0" fmla="*/ 461 w 730"/>
              <a:gd name="T1" fmla="*/ 716 h 729"/>
              <a:gd name="T2" fmla="*/ 500 w 730"/>
              <a:gd name="T3" fmla="*/ 638 h 729"/>
              <a:gd name="T4" fmla="*/ 586 w 730"/>
              <a:gd name="T5" fmla="*/ 654 h 729"/>
              <a:gd name="T6" fmla="*/ 593 w 730"/>
              <a:gd name="T7" fmla="*/ 567 h 729"/>
              <a:gd name="T8" fmla="*/ 682 w 730"/>
              <a:gd name="T9" fmla="*/ 546 h 729"/>
              <a:gd name="T10" fmla="*/ 654 w 730"/>
              <a:gd name="T11" fmla="*/ 462 h 729"/>
              <a:gd name="T12" fmla="*/ 726 w 730"/>
              <a:gd name="T13" fmla="*/ 413 h 729"/>
              <a:gd name="T14" fmla="*/ 669 w 730"/>
              <a:gd name="T15" fmla="*/ 346 h 729"/>
              <a:gd name="T16" fmla="*/ 717 w 730"/>
              <a:gd name="T17" fmla="*/ 269 h 729"/>
              <a:gd name="T18" fmla="*/ 638 w 730"/>
              <a:gd name="T19" fmla="*/ 229 h 729"/>
              <a:gd name="T20" fmla="*/ 655 w 730"/>
              <a:gd name="T21" fmla="*/ 143 h 729"/>
              <a:gd name="T22" fmla="*/ 567 w 730"/>
              <a:gd name="T23" fmla="*/ 136 h 729"/>
              <a:gd name="T24" fmla="*/ 546 w 730"/>
              <a:gd name="T25" fmla="*/ 47 h 729"/>
              <a:gd name="T26" fmla="*/ 463 w 730"/>
              <a:gd name="T27" fmla="*/ 76 h 729"/>
              <a:gd name="T28" fmla="*/ 413 w 730"/>
              <a:gd name="T29" fmla="*/ 3 h 729"/>
              <a:gd name="T30" fmla="*/ 347 w 730"/>
              <a:gd name="T31" fmla="*/ 60 h 729"/>
              <a:gd name="T32" fmla="*/ 269 w 730"/>
              <a:gd name="T33" fmla="*/ 13 h 729"/>
              <a:gd name="T34" fmla="*/ 230 w 730"/>
              <a:gd name="T35" fmla="*/ 91 h 729"/>
              <a:gd name="T36" fmla="*/ 144 w 730"/>
              <a:gd name="T37" fmla="*/ 75 h 729"/>
              <a:gd name="T38" fmla="*/ 137 w 730"/>
              <a:gd name="T39" fmla="*/ 162 h 729"/>
              <a:gd name="T40" fmla="*/ 48 w 730"/>
              <a:gd name="T41" fmla="*/ 183 h 729"/>
              <a:gd name="T42" fmla="*/ 76 w 730"/>
              <a:gd name="T43" fmla="*/ 267 h 729"/>
              <a:gd name="T44" fmla="*/ 3 w 730"/>
              <a:gd name="T45" fmla="*/ 316 h 729"/>
              <a:gd name="T46" fmla="*/ 61 w 730"/>
              <a:gd name="T47" fmla="*/ 383 h 729"/>
              <a:gd name="T48" fmla="*/ 13 w 730"/>
              <a:gd name="T49" fmla="*/ 460 h 729"/>
              <a:gd name="T50" fmla="*/ 92 w 730"/>
              <a:gd name="T51" fmla="*/ 499 h 729"/>
              <a:gd name="T52" fmla="*/ 75 w 730"/>
              <a:gd name="T53" fmla="*/ 586 h 729"/>
              <a:gd name="T54" fmla="*/ 163 w 730"/>
              <a:gd name="T55" fmla="*/ 592 h 729"/>
              <a:gd name="T56" fmla="*/ 184 w 730"/>
              <a:gd name="T57" fmla="*/ 682 h 729"/>
              <a:gd name="T58" fmla="*/ 267 w 730"/>
              <a:gd name="T59" fmla="*/ 653 h 729"/>
              <a:gd name="T60" fmla="*/ 317 w 730"/>
              <a:gd name="T61" fmla="*/ 726 h 729"/>
              <a:gd name="T62" fmla="*/ 383 w 730"/>
              <a:gd name="T63" fmla="*/ 669 h 729"/>
              <a:gd name="T64" fmla="*/ 262 w 730"/>
              <a:gd name="T65" fmla="*/ 575 h 729"/>
              <a:gd name="T66" fmla="*/ 468 w 730"/>
              <a:gd name="T67" fmla="*/ 154 h 729"/>
              <a:gd name="T68" fmla="*/ 262 w 730"/>
              <a:gd name="T69" fmla="*/ 575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0" h="729">
                <a:moveTo>
                  <a:pt x="426" y="663"/>
                </a:moveTo>
                <a:cubicBezTo>
                  <a:pt x="461" y="716"/>
                  <a:pt x="461" y="716"/>
                  <a:pt x="461" y="716"/>
                </a:cubicBezTo>
                <a:cubicBezTo>
                  <a:pt x="505" y="701"/>
                  <a:pt x="505" y="701"/>
                  <a:pt x="505" y="701"/>
                </a:cubicBezTo>
                <a:cubicBezTo>
                  <a:pt x="500" y="638"/>
                  <a:pt x="500" y="638"/>
                  <a:pt x="500" y="638"/>
                </a:cubicBezTo>
                <a:cubicBezTo>
                  <a:pt x="512" y="632"/>
                  <a:pt x="523" y="625"/>
                  <a:pt x="534" y="618"/>
                </a:cubicBezTo>
                <a:cubicBezTo>
                  <a:pt x="586" y="654"/>
                  <a:pt x="586" y="654"/>
                  <a:pt x="586" y="654"/>
                </a:cubicBezTo>
                <a:cubicBezTo>
                  <a:pt x="621" y="624"/>
                  <a:pt x="621" y="624"/>
                  <a:pt x="621" y="624"/>
                </a:cubicBezTo>
                <a:cubicBezTo>
                  <a:pt x="593" y="567"/>
                  <a:pt x="593" y="567"/>
                  <a:pt x="593" y="567"/>
                </a:cubicBezTo>
                <a:cubicBezTo>
                  <a:pt x="602" y="556"/>
                  <a:pt x="611" y="545"/>
                  <a:pt x="619" y="533"/>
                </a:cubicBezTo>
                <a:cubicBezTo>
                  <a:pt x="682" y="546"/>
                  <a:pt x="682" y="546"/>
                  <a:pt x="682" y="546"/>
                </a:cubicBezTo>
                <a:cubicBezTo>
                  <a:pt x="703" y="504"/>
                  <a:pt x="703" y="504"/>
                  <a:pt x="703" y="504"/>
                </a:cubicBezTo>
                <a:cubicBezTo>
                  <a:pt x="654" y="462"/>
                  <a:pt x="654" y="462"/>
                  <a:pt x="654" y="462"/>
                </a:cubicBezTo>
                <a:cubicBezTo>
                  <a:pt x="658" y="450"/>
                  <a:pt x="661" y="437"/>
                  <a:pt x="664" y="425"/>
                </a:cubicBezTo>
                <a:cubicBezTo>
                  <a:pt x="726" y="413"/>
                  <a:pt x="726" y="413"/>
                  <a:pt x="726" y="413"/>
                </a:cubicBezTo>
                <a:cubicBezTo>
                  <a:pt x="730" y="367"/>
                  <a:pt x="730" y="367"/>
                  <a:pt x="730" y="367"/>
                </a:cubicBezTo>
                <a:cubicBezTo>
                  <a:pt x="669" y="346"/>
                  <a:pt x="669" y="346"/>
                  <a:pt x="669" y="346"/>
                </a:cubicBezTo>
                <a:cubicBezTo>
                  <a:pt x="668" y="332"/>
                  <a:pt x="666" y="318"/>
                  <a:pt x="664" y="304"/>
                </a:cubicBezTo>
                <a:cubicBezTo>
                  <a:pt x="717" y="269"/>
                  <a:pt x="717" y="269"/>
                  <a:pt x="717" y="269"/>
                </a:cubicBezTo>
                <a:cubicBezTo>
                  <a:pt x="702" y="225"/>
                  <a:pt x="702" y="225"/>
                  <a:pt x="702" y="225"/>
                </a:cubicBezTo>
                <a:cubicBezTo>
                  <a:pt x="638" y="229"/>
                  <a:pt x="638" y="229"/>
                  <a:pt x="638" y="229"/>
                </a:cubicBezTo>
                <a:cubicBezTo>
                  <a:pt x="632" y="218"/>
                  <a:pt x="626" y="207"/>
                  <a:pt x="619" y="196"/>
                </a:cubicBezTo>
                <a:cubicBezTo>
                  <a:pt x="655" y="143"/>
                  <a:pt x="655" y="143"/>
                  <a:pt x="655" y="143"/>
                </a:cubicBezTo>
                <a:cubicBezTo>
                  <a:pt x="624" y="108"/>
                  <a:pt x="624" y="108"/>
                  <a:pt x="624" y="108"/>
                </a:cubicBezTo>
                <a:cubicBezTo>
                  <a:pt x="567" y="136"/>
                  <a:pt x="567" y="136"/>
                  <a:pt x="567" y="136"/>
                </a:cubicBezTo>
                <a:cubicBezTo>
                  <a:pt x="557" y="127"/>
                  <a:pt x="545" y="118"/>
                  <a:pt x="533" y="110"/>
                </a:cubicBezTo>
                <a:cubicBezTo>
                  <a:pt x="546" y="47"/>
                  <a:pt x="546" y="47"/>
                  <a:pt x="546" y="47"/>
                </a:cubicBezTo>
                <a:cubicBezTo>
                  <a:pt x="505" y="27"/>
                  <a:pt x="505" y="27"/>
                  <a:pt x="505" y="27"/>
                </a:cubicBezTo>
                <a:cubicBezTo>
                  <a:pt x="463" y="76"/>
                  <a:pt x="463" y="76"/>
                  <a:pt x="463" y="76"/>
                </a:cubicBezTo>
                <a:cubicBezTo>
                  <a:pt x="450" y="72"/>
                  <a:pt x="438" y="68"/>
                  <a:pt x="425" y="66"/>
                </a:cubicBezTo>
                <a:cubicBezTo>
                  <a:pt x="413" y="3"/>
                  <a:pt x="413" y="3"/>
                  <a:pt x="413" y="3"/>
                </a:cubicBezTo>
                <a:cubicBezTo>
                  <a:pt x="367" y="0"/>
                  <a:pt x="367" y="0"/>
                  <a:pt x="367" y="0"/>
                </a:cubicBezTo>
                <a:cubicBezTo>
                  <a:pt x="347" y="60"/>
                  <a:pt x="347" y="60"/>
                  <a:pt x="347" y="60"/>
                </a:cubicBezTo>
                <a:cubicBezTo>
                  <a:pt x="332" y="61"/>
                  <a:pt x="318" y="63"/>
                  <a:pt x="304" y="66"/>
                </a:cubicBezTo>
                <a:cubicBezTo>
                  <a:pt x="269" y="13"/>
                  <a:pt x="269" y="13"/>
                  <a:pt x="269" y="13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30" y="91"/>
                  <a:pt x="230" y="91"/>
                  <a:pt x="230" y="91"/>
                </a:cubicBezTo>
                <a:cubicBezTo>
                  <a:pt x="218" y="97"/>
                  <a:pt x="207" y="103"/>
                  <a:pt x="196" y="111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37" y="162"/>
                  <a:pt x="137" y="162"/>
                  <a:pt x="137" y="162"/>
                </a:cubicBezTo>
                <a:cubicBezTo>
                  <a:pt x="128" y="173"/>
                  <a:pt x="119" y="184"/>
                  <a:pt x="111" y="196"/>
                </a:cubicBezTo>
                <a:cubicBezTo>
                  <a:pt x="48" y="183"/>
                  <a:pt x="48" y="183"/>
                  <a:pt x="48" y="183"/>
                </a:cubicBezTo>
                <a:cubicBezTo>
                  <a:pt x="27" y="225"/>
                  <a:pt x="27" y="225"/>
                  <a:pt x="27" y="225"/>
                </a:cubicBezTo>
                <a:cubicBezTo>
                  <a:pt x="76" y="267"/>
                  <a:pt x="76" y="267"/>
                  <a:pt x="76" y="267"/>
                </a:cubicBezTo>
                <a:cubicBezTo>
                  <a:pt x="72" y="279"/>
                  <a:pt x="69" y="292"/>
                  <a:pt x="66" y="304"/>
                </a:cubicBezTo>
                <a:cubicBezTo>
                  <a:pt x="3" y="316"/>
                  <a:pt x="3" y="316"/>
                  <a:pt x="3" y="316"/>
                </a:cubicBezTo>
                <a:cubicBezTo>
                  <a:pt x="0" y="362"/>
                  <a:pt x="0" y="362"/>
                  <a:pt x="0" y="362"/>
                </a:cubicBezTo>
                <a:cubicBezTo>
                  <a:pt x="61" y="383"/>
                  <a:pt x="61" y="383"/>
                  <a:pt x="61" y="383"/>
                </a:cubicBezTo>
                <a:cubicBezTo>
                  <a:pt x="62" y="397"/>
                  <a:pt x="63" y="411"/>
                  <a:pt x="66" y="425"/>
                </a:cubicBezTo>
                <a:cubicBezTo>
                  <a:pt x="13" y="460"/>
                  <a:pt x="13" y="460"/>
                  <a:pt x="13" y="460"/>
                </a:cubicBezTo>
                <a:cubicBezTo>
                  <a:pt x="28" y="504"/>
                  <a:pt x="28" y="504"/>
                  <a:pt x="28" y="504"/>
                </a:cubicBezTo>
                <a:cubicBezTo>
                  <a:pt x="92" y="499"/>
                  <a:pt x="92" y="499"/>
                  <a:pt x="92" y="499"/>
                </a:cubicBezTo>
                <a:cubicBezTo>
                  <a:pt x="97" y="511"/>
                  <a:pt x="104" y="522"/>
                  <a:pt x="111" y="533"/>
                </a:cubicBezTo>
                <a:cubicBezTo>
                  <a:pt x="75" y="586"/>
                  <a:pt x="75" y="586"/>
                  <a:pt x="75" y="586"/>
                </a:cubicBezTo>
                <a:cubicBezTo>
                  <a:pt x="106" y="621"/>
                  <a:pt x="106" y="621"/>
                  <a:pt x="106" y="621"/>
                </a:cubicBezTo>
                <a:cubicBezTo>
                  <a:pt x="163" y="592"/>
                  <a:pt x="163" y="592"/>
                  <a:pt x="163" y="592"/>
                </a:cubicBezTo>
                <a:cubicBezTo>
                  <a:pt x="173" y="602"/>
                  <a:pt x="185" y="611"/>
                  <a:pt x="197" y="619"/>
                </a:cubicBezTo>
                <a:cubicBezTo>
                  <a:pt x="184" y="682"/>
                  <a:pt x="184" y="682"/>
                  <a:pt x="184" y="682"/>
                </a:cubicBezTo>
                <a:cubicBezTo>
                  <a:pt x="225" y="702"/>
                  <a:pt x="225" y="702"/>
                  <a:pt x="225" y="702"/>
                </a:cubicBezTo>
                <a:cubicBezTo>
                  <a:pt x="267" y="653"/>
                  <a:pt x="267" y="653"/>
                  <a:pt x="267" y="653"/>
                </a:cubicBezTo>
                <a:cubicBezTo>
                  <a:pt x="280" y="657"/>
                  <a:pt x="292" y="661"/>
                  <a:pt x="305" y="663"/>
                </a:cubicBezTo>
                <a:cubicBezTo>
                  <a:pt x="317" y="726"/>
                  <a:pt x="317" y="726"/>
                  <a:pt x="317" y="726"/>
                </a:cubicBezTo>
                <a:cubicBezTo>
                  <a:pt x="363" y="729"/>
                  <a:pt x="363" y="729"/>
                  <a:pt x="363" y="729"/>
                </a:cubicBezTo>
                <a:cubicBezTo>
                  <a:pt x="383" y="669"/>
                  <a:pt x="383" y="669"/>
                  <a:pt x="383" y="669"/>
                </a:cubicBezTo>
                <a:cubicBezTo>
                  <a:pt x="397" y="668"/>
                  <a:pt x="412" y="666"/>
                  <a:pt x="426" y="663"/>
                </a:cubicBezTo>
                <a:close/>
                <a:moveTo>
                  <a:pt x="262" y="575"/>
                </a:moveTo>
                <a:cubicBezTo>
                  <a:pt x="146" y="518"/>
                  <a:pt x="97" y="377"/>
                  <a:pt x="154" y="261"/>
                </a:cubicBezTo>
                <a:cubicBezTo>
                  <a:pt x="211" y="145"/>
                  <a:pt x="352" y="97"/>
                  <a:pt x="468" y="154"/>
                </a:cubicBezTo>
                <a:cubicBezTo>
                  <a:pt x="584" y="211"/>
                  <a:pt x="632" y="351"/>
                  <a:pt x="575" y="468"/>
                </a:cubicBezTo>
                <a:cubicBezTo>
                  <a:pt x="518" y="584"/>
                  <a:pt x="378" y="632"/>
                  <a:pt x="262" y="5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" name="Freeform 22">
            <a:extLst>
              <a:ext uri="{FF2B5EF4-FFF2-40B4-BE49-F238E27FC236}">
                <a16:creationId xmlns:a16="http://schemas.microsoft.com/office/drawing/2014/main" id="{3D1A91F6-D772-4EA5-A9C2-A7E0F1582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2280878" y="3668627"/>
            <a:ext cx="1547283" cy="1548793"/>
          </a:xfrm>
          <a:custGeom>
            <a:avLst/>
            <a:gdLst>
              <a:gd name="T0" fmla="*/ 435 w 727"/>
              <a:gd name="T1" fmla="*/ 721 h 727"/>
              <a:gd name="T2" fmla="*/ 479 w 727"/>
              <a:gd name="T3" fmla="*/ 645 h 727"/>
              <a:gd name="T4" fmla="*/ 564 w 727"/>
              <a:gd name="T5" fmla="*/ 668 h 727"/>
              <a:gd name="T6" fmla="*/ 577 w 727"/>
              <a:gd name="T7" fmla="*/ 581 h 727"/>
              <a:gd name="T8" fmla="*/ 668 w 727"/>
              <a:gd name="T9" fmla="*/ 566 h 727"/>
              <a:gd name="T10" fmla="*/ 645 w 727"/>
              <a:gd name="T11" fmla="*/ 481 h 727"/>
              <a:gd name="T12" fmla="*/ 721 w 727"/>
              <a:gd name="T13" fmla="*/ 436 h 727"/>
              <a:gd name="T14" fmla="*/ 668 w 727"/>
              <a:gd name="T15" fmla="*/ 366 h 727"/>
              <a:gd name="T16" fmla="*/ 721 w 727"/>
              <a:gd name="T17" fmla="*/ 292 h 727"/>
              <a:gd name="T18" fmla="*/ 645 w 727"/>
              <a:gd name="T19" fmla="*/ 247 h 727"/>
              <a:gd name="T20" fmla="*/ 668 w 727"/>
              <a:gd name="T21" fmla="*/ 162 h 727"/>
              <a:gd name="T22" fmla="*/ 581 w 727"/>
              <a:gd name="T23" fmla="*/ 150 h 727"/>
              <a:gd name="T24" fmla="*/ 566 w 727"/>
              <a:gd name="T25" fmla="*/ 59 h 727"/>
              <a:gd name="T26" fmla="*/ 481 w 727"/>
              <a:gd name="T27" fmla="*/ 82 h 727"/>
              <a:gd name="T28" fmla="*/ 436 w 727"/>
              <a:gd name="T29" fmla="*/ 6 h 727"/>
              <a:gd name="T30" fmla="*/ 366 w 727"/>
              <a:gd name="T31" fmla="*/ 58 h 727"/>
              <a:gd name="T32" fmla="*/ 292 w 727"/>
              <a:gd name="T33" fmla="*/ 6 h 727"/>
              <a:gd name="T34" fmla="*/ 247 w 727"/>
              <a:gd name="T35" fmla="*/ 81 h 727"/>
              <a:gd name="T36" fmla="*/ 162 w 727"/>
              <a:gd name="T37" fmla="*/ 59 h 727"/>
              <a:gd name="T38" fmla="*/ 150 w 727"/>
              <a:gd name="T39" fmla="*/ 146 h 727"/>
              <a:gd name="T40" fmla="*/ 59 w 727"/>
              <a:gd name="T41" fmla="*/ 161 h 727"/>
              <a:gd name="T42" fmla="*/ 82 w 727"/>
              <a:gd name="T43" fmla="*/ 246 h 727"/>
              <a:gd name="T44" fmla="*/ 6 w 727"/>
              <a:gd name="T45" fmla="*/ 290 h 727"/>
              <a:gd name="T46" fmla="*/ 59 w 727"/>
              <a:gd name="T47" fmla="*/ 361 h 727"/>
              <a:gd name="T48" fmla="*/ 6 w 727"/>
              <a:gd name="T49" fmla="*/ 435 h 727"/>
              <a:gd name="T50" fmla="*/ 82 w 727"/>
              <a:gd name="T51" fmla="*/ 479 h 727"/>
              <a:gd name="T52" fmla="*/ 59 w 727"/>
              <a:gd name="T53" fmla="*/ 564 h 727"/>
              <a:gd name="T54" fmla="*/ 146 w 727"/>
              <a:gd name="T55" fmla="*/ 577 h 727"/>
              <a:gd name="T56" fmla="*/ 161 w 727"/>
              <a:gd name="T57" fmla="*/ 667 h 727"/>
              <a:gd name="T58" fmla="*/ 246 w 727"/>
              <a:gd name="T59" fmla="*/ 645 h 727"/>
              <a:gd name="T60" fmla="*/ 290 w 727"/>
              <a:gd name="T61" fmla="*/ 721 h 727"/>
              <a:gd name="T62" fmla="*/ 361 w 727"/>
              <a:gd name="T63" fmla="*/ 668 h 727"/>
              <a:gd name="T64" fmla="*/ 246 w 727"/>
              <a:gd name="T65" fmla="*/ 566 h 727"/>
              <a:gd name="T66" fmla="*/ 481 w 727"/>
              <a:gd name="T67" fmla="*/ 160 h 727"/>
              <a:gd name="T68" fmla="*/ 246 w 727"/>
              <a:gd name="T69" fmla="*/ 566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7" h="727">
                <a:moveTo>
                  <a:pt x="404" y="665"/>
                </a:moveTo>
                <a:cubicBezTo>
                  <a:pt x="435" y="721"/>
                  <a:pt x="435" y="721"/>
                  <a:pt x="435" y="721"/>
                </a:cubicBezTo>
                <a:cubicBezTo>
                  <a:pt x="480" y="709"/>
                  <a:pt x="480" y="709"/>
                  <a:pt x="480" y="709"/>
                </a:cubicBezTo>
                <a:cubicBezTo>
                  <a:pt x="479" y="645"/>
                  <a:pt x="479" y="645"/>
                  <a:pt x="479" y="645"/>
                </a:cubicBezTo>
                <a:cubicBezTo>
                  <a:pt x="491" y="640"/>
                  <a:pt x="503" y="634"/>
                  <a:pt x="514" y="628"/>
                </a:cubicBezTo>
                <a:cubicBezTo>
                  <a:pt x="564" y="668"/>
                  <a:pt x="564" y="668"/>
                  <a:pt x="564" y="668"/>
                </a:cubicBezTo>
                <a:cubicBezTo>
                  <a:pt x="601" y="640"/>
                  <a:pt x="601" y="640"/>
                  <a:pt x="601" y="640"/>
                </a:cubicBezTo>
                <a:cubicBezTo>
                  <a:pt x="577" y="581"/>
                  <a:pt x="577" y="581"/>
                  <a:pt x="577" y="581"/>
                </a:cubicBezTo>
                <a:cubicBezTo>
                  <a:pt x="587" y="571"/>
                  <a:pt x="597" y="560"/>
                  <a:pt x="605" y="548"/>
                </a:cubicBezTo>
                <a:cubicBezTo>
                  <a:pt x="668" y="566"/>
                  <a:pt x="668" y="566"/>
                  <a:pt x="668" y="566"/>
                </a:cubicBezTo>
                <a:cubicBezTo>
                  <a:pt x="691" y="526"/>
                  <a:pt x="691" y="526"/>
                  <a:pt x="691" y="526"/>
                </a:cubicBezTo>
                <a:cubicBezTo>
                  <a:pt x="645" y="481"/>
                  <a:pt x="645" y="481"/>
                  <a:pt x="645" y="481"/>
                </a:cubicBezTo>
                <a:cubicBezTo>
                  <a:pt x="650" y="468"/>
                  <a:pt x="654" y="456"/>
                  <a:pt x="657" y="444"/>
                </a:cubicBezTo>
                <a:cubicBezTo>
                  <a:pt x="721" y="436"/>
                  <a:pt x="721" y="436"/>
                  <a:pt x="721" y="436"/>
                </a:cubicBezTo>
                <a:cubicBezTo>
                  <a:pt x="727" y="390"/>
                  <a:pt x="727" y="390"/>
                  <a:pt x="727" y="390"/>
                </a:cubicBezTo>
                <a:cubicBezTo>
                  <a:pt x="668" y="366"/>
                  <a:pt x="668" y="366"/>
                  <a:pt x="668" y="366"/>
                </a:cubicBezTo>
                <a:cubicBezTo>
                  <a:pt x="668" y="352"/>
                  <a:pt x="667" y="337"/>
                  <a:pt x="666" y="323"/>
                </a:cubicBezTo>
                <a:cubicBezTo>
                  <a:pt x="721" y="292"/>
                  <a:pt x="721" y="292"/>
                  <a:pt x="721" y="292"/>
                </a:cubicBezTo>
                <a:cubicBezTo>
                  <a:pt x="709" y="247"/>
                  <a:pt x="709" y="247"/>
                  <a:pt x="709" y="247"/>
                </a:cubicBezTo>
                <a:cubicBezTo>
                  <a:pt x="645" y="247"/>
                  <a:pt x="645" y="247"/>
                  <a:pt x="645" y="247"/>
                </a:cubicBezTo>
                <a:cubicBezTo>
                  <a:pt x="640" y="235"/>
                  <a:pt x="635" y="224"/>
                  <a:pt x="628" y="212"/>
                </a:cubicBezTo>
                <a:cubicBezTo>
                  <a:pt x="668" y="162"/>
                  <a:pt x="668" y="162"/>
                  <a:pt x="668" y="162"/>
                </a:cubicBezTo>
                <a:cubicBezTo>
                  <a:pt x="640" y="125"/>
                  <a:pt x="640" y="125"/>
                  <a:pt x="640" y="125"/>
                </a:cubicBezTo>
                <a:cubicBezTo>
                  <a:pt x="581" y="150"/>
                  <a:pt x="581" y="150"/>
                  <a:pt x="581" y="150"/>
                </a:cubicBezTo>
                <a:cubicBezTo>
                  <a:pt x="571" y="140"/>
                  <a:pt x="560" y="130"/>
                  <a:pt x="549" y="121"/>
                </a:cubicBezTo>
                <a:cubicBezTo>
                  <a:pt x="566" y="59"/>
                  <a:pt x="566" y="59"/>
                  <a:pt x="566" y="59"/>
                </a:cubicBezTo>
                <a:cubicBezTo>
                  <a:pt x="526" y="36"/>
                  <a:pt x="526" y="36"/>
                  <a:pt x="526" y="36"/>
                </a:cubicBezTo>
                <a:cubicBezTo>
                  <a:pt x="481" y="82"/>
                  <a:pt x="481" y="82"/>
                  <a:pt x="481" y="82"/>
                </a:cubicBezTo>
                <a:cubicBezTo>
                  <a:pt x="469" y="77"/>
                  <a:pt x="456" y="73"/>
                  <a:pt x="444" y="69"/>
                </a:cubicBezTo>
                <a:cubicBezTo>
                  <a:pt x="436" y="6"/>
                  <a:pt x="436" y="6"/>
                  <a:pt x="436" y="6"/>
                </a:cubicBezTo>
                <a:cubicBezTo>
                  <a:pt x="391" y="0"/>
                  <a:pt x="391" y="0"/>
                  <a:pt x="391" y="0"/>
                </a:cubicBezTo>
                <a:cubicBezTo>
                  <a:pt x="366" y="58"/>
                  <a:pt x="366" y="58"/>
                  <a:pt x="366" y="58"/>
                </a:cubicBezTo>
                <a:cubicBezTo>
                  <a:pt x="352" y="58"/>
                  <a:pt x="337" y="59"/>
                  <a:pt x="323" y="61"/>
                </a:cubicBezTo>
                <a:cubicBezTo>
                  <a:pt x="292" y="6"/>
                  <a:pt x="292" y="6"/>
                  <a:pt x="292" y="6"/>
                </a:cubicBezTo>
                <a:cubicBezTo>
                  <a:pt x="247" y="18"/>
                  <a:pt x="247" y="18"/>
                  <a:pt x="247" y="18"/>
                </a:cubicBezTo>
                <a:cubicBezTo>
                  <a:pt x="247" y="81"/>
                  <a:pt x="247" y="81"/>
                  <a:pt x="247" y="81"/>
                </a:cubicBezTo>
                <a:cubicBezTo>
                  <a:pt x="235" y="86"/>
                  <a:pt x="224" y="92"/>
                  <a:pt x="212" y="98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0" y="156"/>
                  <a:pt x="130" y="166"/>
                  <a:pt x="121" y="178"/>
                </a:cubicBezTo>
                <a:cubicBezTo>
                  <a:pt x="59" y="161"/>
                  <a:pt x="59" y="161"/>
                  <a:pt x="59" y="161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82" y="246"/>
                  <a:pt x="82" y="246"/>
                  <a:pt x="82" y="246"/>
                </a:cubicBezTo>
                <a:cubicBezTo>
                  <a:pt x="77" y="258"/>
                  <a:pt x="73" y="270"/>
                  <a:pt x="69" y="283"/>
                </a:cubicBezTo>
                <a:cubicBezTo>
                  <a:pt x="6" y="290"/>
                  <a:pt x="6" y="290"/>
                  <a:pt x="6" y="290"/>
                </a:cubicBezTo>
                <a:cubicBezTo>
                  <a:pt x="0" y="336"/>
                  <a:pt x="0" y="336"/>
                  <a:pt x="0" y="336"/>
                </a:cubicBezTo>
                <a:cubicBezTo>
                  <a:pt x="59" y="361"/>
                  <a:pt x="59" y="361"/>
                  <a:pt x="59" y="361"/>
                </a:cubicBezTo>
                <a:cubicBezTo>
                  <a:pt x="59" y="375"/>
                  <a:pt x="59" y="389"/>
                  <a:pt x="61" y="403"/>
                </a:cubicBezTo>
                <a:cubicBezTo>
                  <a:pt x="6" y="435"/>
                  <a:pt x="6" y="435"/>
                  <a:pt x="6" y="435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82" y="479"/>
                  <a:pt x="82" y="479"/>
                  <a:pt x="82" y="479"/>
                </a:cubicBezTo>
                <a:cubicBezTo>
                  <a:pt x="87" y="491"/>
                  <a:pt x="92" y="503"/>
                  <a:pt x="99" y="514"/>
                </a:cubicBezTo>
                <a:cubicBezTo>
                  <a:pt x="59" y="564"/>
                  <a:pt x="59" y="564"/>
                  <a:pt x="59" y="564"/>
                </a:cubicBezTo>
                <a:cubicBezTo>
                  <a:pt x="87" y="601"/>
                  <a:pt x="87" y="601"/>
                  <a:pt x="87" y="601"/>
                </a:cubicBezTo>
                <a:cubicBezTo>
                  <a:pt x="146" y="577"/>
                  <a:pt x="146" y="577"/>
                  <a:pt x="146" y="577"/>
                </a:cubicBezTo>
                <a:cubicBezTo>
                  <a:pt x="156" y="587"/>
                  <a:pt x="167" y="596"/>
                  <a:pt x="178" y="605"/>
                </a:cubicBezTo>
                <a:cubicBezTo>
                  <a:pt x="161" y="667"/>
                  <a:pt x="161" y="667"/>
                  <a:pt x="161" y="667"/>
                </a:cubicBezTo>
                <a:cubicBezTo>
                  <a:pt x="201" y="691"/>
                  <a:pt x="201" y="691"/>
                  <a:pt x="201" y="691"/>
                </a:cubicBezTo>
                <a:cubicBezTo>
                  <a:pt x="246" y="645"/>
                  <a:pt x="246" y="645"/>
                  <a:pt x="246" y="645"/>
                </a:cubicBezTo>
                <a:cubicBezTo>
                  <a:pt x="258" y="650"/>
                  <a:pt x="271" y="654"/>
                  <a:pt x="283" y="657"/>
                </a:cubicBezTo>
                <a:cubicBezTo>
                  <a:pt x="290" y="721"/>
                  <a:pt x="290" y="721"/>
                  <a:pt x="290" y="721"/>
                </a:cubicBezTo>
                <a:cubicBezTo>
                  <a:pt x="336" y="727"/>
                  <a:pt x="336" y="727"/>
                  <a:pt x="336" y="727"/>
                </a:cubicBezTo>
                <a:cubicBezTo>
                  <a:pt x="361" y="668"/>
                  <a:pt x="361" y="668"/>
                  <a:pt x="361" y="668"/>
                </a:cubicBezTo>
                <a:cubicBezTo>
                  <a:pt x="375" y="668"/>
                  <a:pt x="389" y="667"/>
                  <a:pt x="404" y="665"/>
                </a:cubicBezTo>
                <a:close/>
                <a:moveTo>
                  <a:pt x="246" y="566"/>
                </a:moveTo>
                <a:cubicBezTo>
                  <a:pt x="134" y="501"/>
                  <a:pt x="96" y="358"/>
                  <a:pt x="160" y="246"/>
                </a:cubicBezTo>
                <a:cubicBezTo>
                  <a:pt x="225" y="134"/>
                  <a:pt x="369" y="95"/>
                  <a:pt x="481" y="160"/>
                </a:cubicBezTo>
                <a:cubicBezTo>
                  <a:pt x="593" y="225"/>
                  <a:pt x="631" y="368"/>
                  <a:pt x="566" y="481"/>
                </a:cubicBezTo>
                <a:cubicBezTo>
                  <a:pt x="502" y="593"/>
                  <a:pt x="358" y="631"/>
                  <a:pt x="246" y="5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4" name="Freeform 24">
            <a:extLst>
              <a:ext uri="{FF2B5EF4-FFF2-40B4-BE49-F238E27FC236}">
                <a16:creationId xmlns:a16="http://schemas.microsoft.com/office/drawing/2014/main" id="{319DCEB5-50BF-435D-881D-068528A55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216648" y="2359853"/>
            <a:ext cx="1547283" cy="1550301"/>
          </a:xfrm>
          <a:custGeom>
            <a:avLst/>
            <a:gdLst>
              <a:gd name="T0" fmla="*/ 435 w 727"/>
              <a:gd name="T1" fmla="*/ 722 h 728"/>
              <a:gd name="T2" fmla="*/ 479 w 727"/>
              <a:gd name="T3" fmla="*/ 646 h 728"/>
              <a:gd name="T4" fmla="*/ 565 w 727"/>
              <a:gd name="T5" fmla="*/ 668 h 728"/>
              <a:gd name="T6" fmla="*/ 577 w 727"/>
              <a:gd name="T7" fmla="*/ 582 h 728"/>
              <a:gd name="T8" fmla="*/ 668 w 727"/>
              <a:gd name="T9" fmla="*/ 567 h 728"/>
              <a:gd name="T10" fmla="*/ 645 w 727"/>
              <a:gd name="T11" fmla="*/ 481 h 728"/>
              <a:gd name="T12" fmla="*/ 721 w 727"/>
              <a:gd name="T13" fmla="*/ 437 h 728"/>
              <a:gd name="T14" fmla="*/ 668 w 727"/>
              <a:gd name="T15" fmla="*/ 367 h 728"/>
              <a:gd name="T16" fmla="*/ 721 w 727"/>
              <a:gd name="T17" fmla="*/ 293 h 728"/>
              <a:gd name="T18" fmla="*/ 645 w 727"/>
              <a:gd name="T19" fmla="*/ 248 h 728"/>
              <a:gd name="T20" fmla="*/ 668 w 727"/>
              <a:gd name="T21" fmla="*/ 163 h 728"/>
              <a:gd name="T22" fmla="*/ 581 w 727"/>
              <a:gd name="T23" fmla="*/ 151 h 728"/>
              <a:gd name="T24" fmla="*/ 566 w 727"/>
              <a:gd name="T25" fmla="*/ 60 h 728"/>
              <a:gd name="T26" fmla="*/ 481 w 727"/>
              <a:gd name="T27" fmla="*/ 83 h 728"/>
              <a:gd name="T28" fmla="*/ 436 w 727"/>
              <a:gd name="T29" fmla="*/ 7 h 728"/>
              <a:gd name="T30" fmla="*/ 366 w 727"/>
              <a:gd name="T31" fmla="*/ 59 h 728"/>
              <a:gd name="T32" fmla="*/ 292 w 727"/>
              <a:gd name="T33" fmla="*/ 7 h 728"/>
              <a:gd name="T34" fmla="*/ 247 w 727"/>
              <a:gd name="T35" fmla="*/ 82 h 728"/>
              <a:gd name="T36" fmla="*/ 162 w 727"/>
              <a:gd name="T37" fmla="*/ 60 h 728"/>
              <a:gd name="T38" fmla="*/ 150 w 727"/>
              <a:gd name="T39" fmla="*/ 147 h 728"/>
              <a:gd name="T40" fmla="*/ 59 w 727"/>
              <a:gd name="T41" fmla="*/ 162 h 728"/>
              <a:gd name="T42" fmla="*/ 82 w 727"/>
              <a:gd name="T43" fmla="*/ 247 h 728"/>
              <a:gd name="T44" fmla="*/ 6 w 727"/>
              <a:gd name="T45" fmla="*/ 291 h 728"/>
              <a:gd name="T46" fmla="*/ 59 w 727"/>
              <a:gd name="T47" fmla="*/ 361 h 728"/>
              <a:gd name="T48" fmla="*/ 6 w 727"/>
              <a:gd name="T49" fmla="*/ 436 h 728"/>
              <a:gd name="T50" fmla="*/ 82 w 727"/>
              <a:gd name="T51" fmla="*/ 480 h 728"/>
              <a:gd name="T52" fmla="*/ 59 w 727"/>
              <a:gd name="T53" fmla="*/ 565 h 728"/>
              <a:gd name="T54" fmla="*/ 146 w 727"/>
              <a:gd name="T55" fmla="*/ 578 h 728"/>
              <a:gd name="T56" fmla="*/ 161 w 727"/>
              <a:gd name="T57" fmla="*/ 668 h 728"/>
              <a:gd name="T58" fmla="*/ 246 w 727"/>
              <a:gd name="T59" fmla="*/ 645 h 728"/>
              <a:gd name="T60" fmla="*/ 290 w 727"/>
              <a:gd name="T61" fmla="*/ 721 h 728"/>
              <a:gd name="T62" fmla="*/ 361 w 727"/>
              <a:gd name="T63" fmla="*/ 669 h 728"/>
              <a:gd name="T64" fmla="*/ 246 w 727"/>
              <a:gd name="T65" fmla="*/ 567 h 728"/>
              <a:gd name="T66" fmla="*/ 481 w 727"/>
              <a:gd name="T67" fmla="*/ 161 h 728"/>
              <a:gd name="T68" fmla="*/ 246 w 727"/>
              <a:gd name="T69" fmla="*/ 567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7" h="728">
                <a:moveTo>
                  <a:pt x="404" y="666"/>
                </a:moveTo>
                <a:cubicBezTo>
                  <a:pt x="435" y="722"/>
                  <a:pt x="435" y="722"/>
                  <a:pt x="435" y="722"/>
                </a:cubicBezTo>
                <a:cubicBezTo>
                  <a:pt x="480" y="710"/>
                  <a:pt x="480" y="710"/>
                  <a:pt x="480" y="710"/>
                </a:cubicBezTo>
                <a:cubicBezTo>
                  <a:pt x="479" y="646"/>
                  <a:pt x="479" y="646"/>
                  <a:pt x="479" y="646"/>
                </a:cubicBezTo>
                <a:cubicBezTo>
                  <a:pt x="491" y="641"/>
                  <a:pt x="503" y="635"/>
                  <a:pt x="514" y="629"/>
                </a:cubicBezTo>
                <a:cubicBezTo>
                  <a:pt x="565" y="668"/>
                  <a:pt x="565" y="668"/>
                  <a:pt x="565" y="668"/>
                </a:cubicBezTo>
                <a:cubicBezTo>
                  <a:pt x="601" y="640"/>
                  <a:pt x="601" y="640"/>
                  <a:pt x="601" y="640"/>
                </a:cubicBezTo>
                <a:cubicBezTo>
                  <a:pt x="577" y="582"/>
                  <a:pt x="577" y="582"/>
                  <a:pt x="577" y="582"/>
                </a:cubicBezTo>
                <a:cubicBezTo>
                  <a:pt x="587" y="572"/>
                  <a:pt x="597" y="561"/>
                  <a:pt x="605" y="549"/>
                </a:cubicBezTo>
                <a:cubicBezTo>
                  <a:pt x="668" y="567"/>
                  <a:pt x="668" y="567"/>
                  <a:pt x="668" y="567"/>
                </a:cubicBezTo>
                <a:cubicBezTo>
                  <a:pt x="691" y="527"/>
                  <a:pt x="691" y="527"/>
                  <a:pt x="691" y="527"/>
                </a:cubicBezTo>
                <a:cubicBezTo>
                  <a:pt x="645" y="481"/>
                  <a:pt x="645" y="481"/>
                  <a:pt x="645" y="481"/>
                </a:cubicBezTo>
                <a:cubicBezTo>
                  <a:pt x="650" y="469"/>
                  <a:pt x="654" y="457"/>
                  <a:pt x="657" y="445"/>
                </a:cubicBezTo>
                <a:cubicBezTo>
                  <a:pt x="721" y="437"/>
                  <a:pt x="721" y="437"/>
                  <a:pt x="721" y="437"/>
                </a:cubicBezTo>
                <a:cubicBezTo>
                  <a:pt x="727" y="391"/>
                  <a:pt x="727" y="391"/>
                  <a:pt x="727" y="391"/>
                </a:cubicBezTo>
                <a:cubicBezTo>
                  <a:pt x="668" y="367"/>
                  <a:pt x="668" y="367"/>
                  <a:pt x="668" y="367"/>
                </a:cubicBezTo>
                <a:cubicBezTo>
                  <a:pt x="668" y="352"/>
                  <a:pt x="667" y="338"/>
                  <a:pt x="666" y="324"/>
                </a:cubicBezTo>
                <a:cubicBezTo>
                  <a:pt x="721" y="293"/>
                  <a:pt x="721" y="293"/>
                  <a:pt x="721" y="293"/>
                </a:cubicBezTo>
                <a:cubicBezTo>
                  <a:pt x="709" y="248"/>
                  <a:pt x="709" y="248"/>
                  <a:pt x="709" y="248"/>
                </a:cubicBezTo>
                <a:cubicBezTo>
                  <a:pt x="645" y="248"/>
                  <a:pt x="645" y="248"/>
                  <a:pt x="645" y="248"/>
                </a:cubicBezTo>
                <a:cubicBezTo>
                  <a:pt x="640" y="236"/>
                  <a:pt x="635" y="224"/>
                  <a:pt x="628" y="213"/>
                </a:cubicBezTo>
                <a:cubicBezTo>
                  <a:pt x="668" y="163"/>
                  <a:pt x="668" y="163"/>
                  <a:pt x="668" y="163"/>
                </a:cubicBezTo>
                <a:cubicBezTo>
                  <a:pt x="640" y="126"/>
                  <a:pt x="640" y="126"/>
                  <a:pt x="640" y="126"/>
                </a:cubicBezTo>
                <a:cubicBezTo>
                  <a:pt x="581" y="151"/>
                  <a:pt x="581" y="151"/>
                  <a:pt x="581" y="151"/>
                </a:cubicBezTo>
                <a:cubicBezTo>
                  <a:pt x="571" y="140"/>
                  <a:pt x="560" y="131"/>
                  <a:pt x="549" y="122"/>
                </a:cubicBezTo>
                <a:cubicBezTo>
                  <a:pt x="566" y="60"/>
                  <a:pt x="566" y="60"/>
                  <a:pt x="566" y="60"/>
                </a:cubicBezTo>
                <a:cubicBezTo>
                  <a:pt x="526" y="37"/>
                  <a:pt x="526" y="37"/>
                  <a:pt x="526" y="37"/>
                </a:cubicBezTo>
                <a:cubicBezTo>
                  <a:pt x="481" y="83"/>
                  <a:pt x="481" y="83"/>
                  <a:pt x="481" y="83"/>
                </a:cubicBezTo>
                <a:cubicBezTo>
                  <a:pt x="469" y="78"/>
                  <a:pt x="456" y="74"/>
                  <a:pt x="444" y="70"/>
                </a:cubicBezTo>
                <a:cubicBezTo>
                  <a:pt x="436" y="7"/>
                  <a:pt x="436" y="7"/>
                  <a:pt x="436" y="7"/>
                </a:cubicBezTo>
                <a:cubicBezTo>
                  <a:pt x="391" y="0"/>
                  <a:pt x="391" y="0"/>
                  <a:pt x="391" y="0"/>
                </a:cubicBezTo>
                <a:cubicBezTo>
                  <a:pt x="366" y="59"/>
                  <a:pt x="366" y="59"/>
                  <a:pt x="366" y="59"/>
                </a:cubicBezTo>
                <a:cubicBezTo>
                  <a:pt x="352" y="59"/>
                  <a:pt x="338" y="60"/>
                  <a:pt x="323" y="62"/>
                </a:cubicBezTo>
                <a:cubicBezTo>
                  <a:pt x="292" y="7"/>
                  <a:pt x="292" y="7"/>
                  <a:pt x="292" y="7"/>
                </a:cubicBezTo>
                <a:cubicBezTo>
                  <a:pt x="247" y="18"/>
                  <a:pt x="247" y="18"/>
                  <a:pt x="247" y="18"/>
                </a:cubicBezTo>
                <a:cubicBezTo>
                  <a:pt x="247" y="82"/>
                  <a:pt x="247" y="82"/>
                  <a:pt x="247" y="82"/>
                </a:cubicBezTo>
                <a:cubicBezTo>
                  <a:pt x="236" y="87"/>
                  <a:pt x="224" y="93"/>
                  <a:pt x="212" y="99"/>
                </a:cubicBezTo>
                <a:cubicBezTo>
                  <a:pt x="162" y="60"/>
                  <a:pt x="162" y="60"/>
                  <a:pt x="162" y="60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50" y="147"/>
                  <a:pt x="150" y="147"/>
                  <a:pt x="150" y="147"/>
                </a:cubicBezTo>
                <a:cubicBezTo>
                  <a:pt x="140" y="157"/>
                  <a:pt x="130" y="167"/>
                  <a:pt x="121" y="179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36" y="202"/>
                  <a:pt x="36" y="202"/>
                  <a:pt x="36" y="202"/>
                </a:cubicBezTo>
                <a:cubicBezTo>
                  <a:pt x="82" y="247"/>
                  <a:pt x="82" y="247"/>
                  <a:pt x="82" y="247"/>
                </a:cubicBezTo>
                <a:cubicBezTo>
                  <a:pt x="77" y="259"/>
                  <a:pt x="73" y="271"/>
                  <a:pt x="69" y="284"/>
                </a:cubicBezTo>
                <a:cubicBezTo>
                  <a:pt x="6" y="291"/>
                  <a:pt x="6" y="291"/>
                  <a:pt x="6" y="291"/>
                </a:cubicBezTo>
                <a:cubicBezTo>
                  <a:pt x="0" y="337"/>
                  <a:pt x="0" y="337"/>
                  <a:pt x="0" y="337"/>
                </a:cubicBezTo>
                <a:cubicBezTo>
                  <a:pt x="59" y="361"/>
                  <a:pt x="59" y="361"/>
                  <a:pt x="59" y="361"/>
                </a:cubicBezTo>
                <a:cubicBezTo>
                  <a:pt x="59" y="376"/>
                  <a:pt x="59" y="390"/>
                  <a:pt x="61" y="404"/>
                </a:cubicBezTo>
                <a:cubicBezTo>
                  <a:pt x="6" y="436"/>
                  <a:pt x="6" y="436"/>
                  <a:pt x="6" y="436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82" y="480"/>
                  <a:pt x="82" y="480"/>
                  <a:pt x="82" y="480"/>
                </a:cubicBezTo>
                <a:cubicBezTo>
                  <a:pt x="87" y="492"/>
                  <a:pt x="92" y="504"/>
                  <a:pt x="99" y="515"/>
                </a:cubicBezTo>
                <a:cubicBezTo>
                  <a:pt x="59" y="565"/>
                  <a:pt x="59" y="565"/>
                  <a:pt x="59" y="565"/>
                </a:cubicBezTo>
                <a:cubicBezTo>
                  <a:pt x="87" y="602"/>
                  <a:pt x="87" y="602"/>
                  <a:pt x="87" y="602"/>
                </a:cubicBezTo>
                <a:cubicBezTo>
                  <a:pt x="146" y="578"/>
                  <a:pt x="146" y="578"/>
                  <a:pt x="146" y="578"/>
                </a:cubicBezTo>
                <a:cubicBezTo>
                  <a:pt x="156" y="588"/>
                  <a:pt x="167" y="597"/>
                  <a:pt x="178" y="606"/>
                </a:cubicBezTo>
                <a:cubicBezTo>
                  <a:pt x="161" y="668"/>
                  <a:pt x="161" y="668"/>
                  <a:pt x="161" y="668"/>
                </a:cubicBezTo>
                <a:cubicBezTo>
                  <a:pt x="201" y="691"/>
                  <a:pt x="201" y="691"/>
                  <a:pt x="201" y="691"/>
                </a:cubicBezTo>
                <a:cubicBezTo>
                  <a:pt x="246" y="645"/>
                  <a:pt x="246" y="645"/>
                  <a:pt x="246" y="645"/>
                </a:cubicBezTo>
                <a:cubicBezTo>
                  <a:pt x="258" y="650"/>
                  <a:pt x="271" y="655"/>
                  <a:pt x="283" y="658"/>
                </a:cubicBezTo>
                <a:cubicBezTo>
                  <a:pt x="290" y="721"/>
                  <a:pt x="290" y="721"/>
                  <a:pt x="290" y="721"/>
                </a:cubicBezTo>
                <a:cubicBezTo>
                  <a:pt x="336" y="728"/>
                  <a:pt x="336" y="728"/>
                  <a:pt x="336" y="728"/>
                </a:cubicBezTo>
                <a:cubicBezTo>
                  <a:pt x="361" y="669"/>
                  <a:pt x="361" y="669"/>
                  <a:pt x="361" y="669"/>
                </a:cubicBezTo>
                <a:cubicBezTo>
                  <a:pt x="375" y="669"/>
                  <a:pt x="389" y="668"/>
                  <a:pt x="404" y="666"/>
                </a:cubicBezTo>
                <a:close/>
                <a:moveTo>
                  <a:pt x="246" y="567"/>
                </a:moveTo>
                <a:cubicBezTo>
                  <a:pt x="134" y="502"/>
                  <a:pt x="96" y="359"/>
                  <a:pt x="161" y="247"/>
                </a:cubicBezTo>
                <a:cubicBezTo>
                  <a:pt x="225" y="135"/>
                  <a:pt x="369" y="96"/>
                  <a:pt x="481" y="161"/>
                </a:cubicBezTo>
                <a:cubicBezTo>
                  <a:pt x="593" y="226"/>
                  <a:pt x="631" y="369"/>
                  <a:pt x="566" y="481"/>
                </a:cubicBezTo>
                <a:cubicBezTo>
                  <a:pt x="502" y="594"/>
                  <a:pt x="358" y="632"/>
                  <a:pt x="246" y="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76DDF9C6-F991-4FB2-BA03-3A99EC17AD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907190" y="3946383"/>
            <a:ext cx="1203107" cy="1204617"/>
          </a:xfrm>
          <a:custGeom>
            <a:avLst/>
            <a:gdLst>
              <a:gd name="T0" fmla="*/ 269 w 565"/>
              <a:gd name="T1" fmla="*/ 0 h 566"/>
              <a:gd name="T2" fmla="*/ 226 w 565"/>
              <a:gd name="T3" fmla="*/ 53 h 566"/>
              <a:gd name="T4" fmla="*/ 160 w 565"/>
              <a:gd name="T5" fmla="*/ 27 h 566"/>
              <a:gd name="T6" fmla="*/ 141 w 565"/>
              <a:gd name="T7" fmla="*/ 93 h 566"/>
              <a:gd name="T8" fmla="*/ 73 w 565"/>
              <a:gd name="T9" fmla="*/ 92 h 566"/>
              <a:gd name="T10" fmla="*/ 80 w 565"/>
              <a:gd name="T11" fmla="*/ 160 h 566"/>
              <a:gd name="T12" fmla="*/ 14 w 565"/>
              <a:gd name="T13" fmla="*/ 188 h 566"/>
              <a:gd name="T14" fmla="*/ 48 w 565"/>
              <a:gd name="T15" fmla="*/ 248 h 566"/>
              <a:gd name="T16" fmla="*/ 0 w 565"/>
              <a:gd name="T17" fmla="*/ 296 h 566"/>
              <a:gd name="T18" fmla="*/ 53 w 565"/>
              <a:gd name="T19" fmla="*/ 339 h 566"/>
              <a:gd name="T20" fmla="*/ 27 w 565"/>
              <a:gd name="T21" fmla="*/ 405 h 566"/>
              <a:gd name="T22" fmla="*/ 93 w 565"/>
              <a:gd name="T23" fmla="*/ 424 h 566"/>
              <a:gd name="T24" fmla="*/ 92 w 565"/>
              <a:gd name="T25" fmla="*/ 492 h 566"/>
              <a:gd name="T26" fmla="*/ 160 w 565"/>
              <a:gd name="T27" fmla="*/ 485 h 566"/>
              <a:gd name="T28" fmla="*/ 188 w 565"/>
              <a:gd name="T29" fmla="*/ 550 h 566"/>
              <a:gd name="T30" fmla="*/ 248 w 565"/>
              <a:gd name="T31" fmla="*/ 517 h 566"/>
              <a:gd name="T32" fmla="*/ 296 w 565"/>
              <a:gd name="T33" fmla="*/ 566 h 566"/>
              <a:gd name="T34" fmla="*/ 339 w 565"/>
              <a:gd name="T35" fmla="*/ 513 h 566"/>
              <a:gd name="T36" fmla="*/ 405 w 565"/>
              <a:gd name="T37" fmla="*/ 538 h 566"/>
              <a:gd name="T38" fmla="*/ 424 w 565"/>
              <a:gd name="T39" fmla="*/ 473 h 566"/>
              <a:gd name="T40" fmla="*/ 492 w 565"/>
              <a:gd name="T41" fmla="*/ 473 h 566"/>
              <a:gd name="T42" fmla="*/ 485 w 565"/>
              <a:gd name="T43" fmla="*/ 405 h 566"/>
              <a:gd name="T44" fmla="*/ 550 w 565"/>
              <a:gd name="T45" fmla="*/ 377 h 566"/>
              <a:gd name="T46" fmla="*/ 517 w 565"/>
              <a:gd name="T47" fmla="*/ 317 h 566"/>
              <a:gd name="T48" fmla="*/ 565 w 565"/>
              <a:gd name="T49" fmla="*/ 269 h 566"/>
              <a:gd name="T50" fmla="*/ 512 w 565"/>
              <a:gd name="T51" fmla="*/ 226 h 566"/>
              <a:gd name="T52" fmla="*/ 538 w 565"/>
              <a:gd name="T53" fmla="*/ 160 h 566"/>
              <a:gd name="T54" fmla="*/ 472 w 565"/>
              <a:gd name="T55" fmla="*/ 141 h 566"/>
              <a:gd name="T56" fmla="*/ 473 w 565"/>
              <a:gd name="T57" fmla="*/ 73 h 566"/>
              <a:gd name="T58" fmla="*/ 405 w 565"/>
              <a:gd name="T59" fmla="*/ 80 h 566"/>
              <a:gd name="T60" fmla="*/ 377 w 565"/>
              <a:gd name="T61" fmla="*/ 15 h 566"/>
              <a:gd name="T62" fmla="*/ 317 w 565"/>
              <a:gd name="T63" fmla="*/ 48 h 566"/>
              <a:gd name="T64" fmla="*/ 328 w 565"/>
              <a:gd name="T65" fmla="*/ 121 h 566"/>
              <a:gd name="T66" fmla="*/ 237 w 565"/>
              <a:gd name="T67" fmla="*/ 445 h 566"/>
              <a:gd name="T68" fmla="*/ 328 w 565"/>
              <a:gd name="T69" fmla="*/ 121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5" h="566">
                <a:moveTo>
                  <a:pt x="287" y="46"/>
                </a:moveTo>
                <a:cubicBezTo>
                  <a:pt x="269" y="0"/>
                  <a:pt x="269" y="0"/>
                  <a:pt x="269" y="0"/>
                </a:cubicBezTo>
                <a:cubicBezTo>
                  <a:pt x="233" y="4"/>
                  <a:pt x="233" y="4"/>
                  <a:pt x="233" y="4"/>
                </a:cubicBezTo>
                <a:cubicBezTo>
                  <a:pt x="226" y="53"/>
                  <a:pt x="226" y="53"/>
                  <a:pt x="226" y="53"/>
                </a:cubicBezTo>
                <a:cubicBezTo>
                  <a:pt x="215" y="55"/>
                  <a:pt x="205" y="59"/>
                  <a:pt x="194" y="63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33" y="99"/>
                  <a:pt x="125" y="105"/>
                  <a:pt x="118" y="112"/>
                </a:cubicBezTo>
                <a:cubicBezTo>
                  <a:pt x="73" y="92"/>
                  <a:pt x="73" y="92"/>
                  <a:pt x="73" y="92"/>
                </a:cubicBezTo>
                <a:cubicBezTo>
                  <a:pt x="50" y="120"/>
                  <a:pt x="50" y="120"/>
                  <a:pt x="50" y="12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74" y="169"/>
                  <a:pt x="69" y="179"/>
                  <a:pt x="65" y="190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5" y="223"/>
                  <a:pt x="5" y="223"/>
                  <a:pt x="5" y="223"/>
                </a:cubicBezTo>
                <a:cubicBezTo>
                  <a:pt x="48" y="248"/>
                  <a:pt x="48" y="248"/>
                  <a:pt x="48" y="248"/>
                </a:cubicBezTo>
                <a:cubicBezTo>
                  <a:pt x="47" y="258"/>
                  <a:pt x="46" y="268"/>
                  <a:pt x="46" y="278"/>
                </a:cubicBezTo>
                <a:cubicBezTo>
                  <a:pt x="0" y="296"/>
                  <a:pt x="0" y="296"/>
                  <a:pt x="0" y="296"/>
                </a:cubicBezTo>
                <a:cubicBezTo>
                  <a:pt x="4" y="332"/>
                  <a:pt x="4" y="332"/>
                  <a:pt x="4" y="332"/>
                </a:cubicBezTo>
                <a:cubicBezTo>
                  <a:pt x="53" y="339"/>
                  <a:pt x="53" y="339"/>
                  <a:pt x="53" y="339"/>
                </a:cubicBezTo>
                <a:cubicBezTo>
                  <a:pt x="55" y="350"/>
                  <a:pt x="59" y="360"/>
                  <a:pt x="63" y="371"/>
                </a:cubicBezTo>
                <a:cubicBezTo>
                  <a:pt x="27" y="405"/>
                  <a:pt x="27" y="405"/>
                  <a:pt x="27" y="405"/>
                </a:cubicBezTo>
                <a:cubicBezTo>
                  <a:pt x="45" y="436"/>
                  <a:pt x="45" y="436"/>
                  <a:pt x="45" y="436"/>
                </a:cubicBezTo>
                <a:cubicBezTo>
                  <a:pt x="93" y="424"/>
                  <a:pt x="93" y="424"/>
                  <a:pt x="93" y="424"/>
                </a:cubicBezTo>
                <a:cubicBezTo>
                  <a:pt x="99" y="432"/>
                  <a:pt x="105" y="440"/>
                  <a:pt x="112" y="447"/>
                </a:cubicBezTo>
                <a:cubicBezTo>
                  <a:pt x="92" y="492"/>
                  <a:pt x="92" y="492"/>
                  <a:pt x="92" y="492"/>
                </a:cubicBezTo>
                <a:cubicBezTo>
                  <a:pt x="120" y="515"/>
                  <a:pt x="120" y="515"/>
                  <a:pt x="120" y="515"/>
                </a:cubicBezTo>
                <a:cubicBezTo>
                  <a:pt x="160" y="485"/>
                  <a:pt x="160" y="485"/>
                  <a:pt x="160" y="485"/>
                </a:cubicBezTo>
                <a:cubicBezTo>
                  <a:pt x="169" y="491"/>
                  <a:pt x="179" y="496"/>
                  <a:pt x="189" y="500"/>
                </a:cubicBezTo>
                <a:cubicBezTo>
                  <a:pt x="188" y="550"/>
                  <a:pt x="188" y="550"/>
                  <a:pt x="188" y="550"/>
                </a:cubicBezTo>
                <a:cubicBezTo>
                  <a:pt x="223" y="560"/>
                  <a:pt x="223" y="560"/>
                  <a:pt x="223" y="560"/>
                </a:cubicBezTo>
                <a:cubicBezTo>
                  <a:pt x="248" y="517"/>
                  <a:pt x="248" y="517"/>
                  <a:pt x="248" y="517"/>
                </a:cubicBezTo>
                <a:cubicBezTo>
                  <a:pt x="258" y="518"/>
                  <a:pt x="268" y="519"/>
                  <a:pt x="278" y="519"/>
                </a:cubicBezTo>
                <a:cubicBezTo>
                  <a:pt x="296" y="566"/>
                  <a:pt x="296" y="566"/>
                  <a:pt x="296" y="566"/>
                </a:cubicBezTo>
                <a:cubicBezTo>
                  <a:pt x="332" y="562"/>
                  <a:pt x="332" y="562"/>
                  <a:pt x="332" y="562"/>
                </a:cubicBezTo>
                <a:cubicBezTo>
                  <a:pt x="339" y="513"/>
                  <a:pt x="339" y="513"/>
                  <a:pt x="339" y="513"/>
                </a:cubicBezTo>
                <a:cubicBezTo>
                  <a:pt x="350" y="510"/>
                  <a:pt x="360" y="507"/>
                  <a:pt x="371" y="502"/>
                </a:cubicBezTo>
                <a:cubicBezTo>
                  <a:pt x="405" y="538"/>
                  <a:pt x="405" y="538"/>
                  <a:pt x="405" y="538"/>
                </a:cubicBezTo>
                <a:cubicBezTo>
                  <a:pt x="436" y="521"/>
                  <a:pt x="436" y="521"/>
                  <a:pt x="436" y="521"/>
                </a:cubicBezTo>
                <a:cubicBezTo>
                  <a:pt x="424" y="473"/>
                  <a:pt x="424" y="473"/>
                  <a:pt x="424" y="473"/>
                </a:cubicBezTo>
                <a:cubicBezTo>
                  <a:pt x="432" y="467"/>
                  <a:pt x="440" y="460"/>
                  <a:pt x="447" y="453"/>
                </a:cubicBezTo>
                <a:cubicBezTo>
                  <a:pt x="492" y="473"/>
                  <a:pt x="492" y="473"/>
                  <a:pt x="492" y="473"/>
                </a:cubicBezTo>
                <a:cubicBezTo>
                  <a:pt x="515" y="445"/>
                  <a:pt x="515" y="445"/>
                  <a:pt x="515" y="445"/>
                </a:cubicBezTo>
                <a:cubicBezTo>
                  <a:pt x="485" y="405"/>
                  <a:pt x="485" y="405"/>
                  <a:pt x="485" y="405"/>
                </a:cubicBezTo>
                <a:cubicBezTo>
                  <a:pt x="491" y="396"/>
                  <a:pt x="496" y="386"/>
                  <a:pt x="500" y="376"/>
                </a:cubicBezTo>
                <a:cubicBezTo>
                  <a:pt x="550" y="377"/>
                  <a:pt x="550" y="377"/>
                  <a:pt x="550" y="377"/>
                </a:cubicBezTo>
                <a:cubicBezTo>
                  <a:pt x="560" y="342"/>
                  <a:pt x="560" y="342"/>
                  <a:pt x="560" y="342"/>
                </a:cubicBezTo>
                <a:cubicBezTo>
                  <a:pt x="517" y="317"/>
                  <a:pt x="517" y="317"/>
                  <a:pt x="517" y="317"/>
                </a:cubicBezTo>
                <a:cubicBezTo>
                  <a:pt x="518" y="307"/>
                  <a:pt x="519" y="297"/>
                  <a:pt x="519" y="287"/>
                </a:cubicBezTo>
                <a:cubicBezTo>
                  <a:pt x="565" y="269"/>
                  <a:pt x="565" y="269"/>
                  <a:pt x="565" y="269"/>
                </a:cubicBezTo>
                <a:cubicBezTo>
                  <a:pt x="561" y="233"/>
                  <a:pt x="561" y="233"/>
                  <a:pt x="561" y="233"/>
                </a:cubicBezTo>
                <a:cubicBezTo>
                  <a:pt x="512" y="226"/>
                  <a:pt x="512" y="226"/>
                  <a:pt x="512" y="226"/>
                </a:cubicBezTo>
                <a:cubicBezTo>
                  <a:pt x="510" y="216"/>
                  <a:pt x="506" y="205"/>
                  <a:pt x="502" y="195"/>
                </a:cubicBezTo>
                <a:cubicBezTo>
                  <a:pt x="538" y="160"/>
                  <a:pt x="538" y="160"/>
                  <a:pt x="538" y="160"/>
                </a:cubicBezTo>
                <a:cubicBezTo>
                  <a:pt x="520" y="129"/>
                  <a:pt x="520" y="129"/>
                  <a:pt x="520" y="129"/>
                </a:cubicBezTo>
                <a:cubicBezTo>
                  <a:pt x="472" y="141"/>
                  <a:pt x="472" y="141"/>
                  <a:pt x="472" y="141"/>
                </a:cubicBezTo>
                <a:cubicBezTo>
                  <a:pt x="466" y="133"/>
                  <a:pt x="460" y="126"/>
                  <a:pt x="453" y="118"/>
                </a:cubicBezTo>
                <a:cubicBezTo>
                  <a:pt x="473" y="73"/>
                  <a:pt x="473" y="73"/>
                  <a:pt x="473" y="73"/>
                </a:cubicBezTo>
                <a:cubicBezTo>
                  <a:pt x="445" y="51"/>
                  <a:pt x="445" y="51"/>
                  <a:pt x="445" y="51"/>
                </a:cubicBezTo>
                <a:cubicBezTo>
                  <a:pt x="405" y="80"/>
                  <a:pt x="405" y="80"/>
                  <a:pt x="405" y="80"/>
                </a:cubicBezTo>
                <a:cubicBezTo>
                  <a:pt x="396" y="75"/>
                  <a:pt x="386" y="69"/>
                  <a:pt x="376" y="65"/>
                </a:cubicBezTo>
                <a:cubicBezTo>
                  <a:pt x="377" y="15"/>
                  <a:pt x="377" y="15"/>
                  <a:pt x="377" y="15"/>
                </a:cubicBezTo>
                <a:cubicBezTo>
                  <a:pt x="342" y="5"/>
                  <a:pt x="342" y="5"/>
                  <a:pt x="342" y="5"/>
                </a:cubicBezTo>
                <a:cubicBezTo>
                  <a:pt x="317" y="48"/>
                  <a:pt x="317" y="48"/>
                  <a:pt x="317" y="48"/>
                </a:cubicBezTo>
                <a:cubicBezTo>
                  <a:pt x="307" y="47"/>
                  <a:pt x="297" y="46"/>
                  <a:pt x="287" y="46"/>
                </a:cubicBezTo>
                <a:close/>
                <a:moveTo>
                  <a:pt x="328" y="121"/>
                </a:moveTo>
                <a:cubicBezTo>
                  <a:pt x="418" y="146"/>
                  <a:pt x="470" y="239"/>
                  <a:pt x="444" y="328"/>
                </a:cubicBezTo>
                <a:cubicBezTo>
                  <a:pt x="419" y="418"/>
                  <a:pt x="326" y="470"/>
                  <a:pt x="237" y="445"/>
                </a:cubicBezTo>
                <a:cubicBezTo>
                  <a:pt x="147" y="419"/>
                  <a:pt x="95" y="326"/>
                  <a:pt x="121" y="237"/>
                </a:cubicBezTo>
                <a:cubicBezTo>
                  <a:pt x="146" y="148"/>
                  <a:pt x="239" y="96"/>
                  <a:pt x="328" y="121"/>
                </a:cubicBezTo>
                <a:close/>
              </a:path>
            </a:pathLst>
          </a:custGeom>
          <a:solidFill>
            <a:srgbClr val="DADFE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6" name="Group 75" descr="This image is an icon of pen and paper. ">
            <a:extLst>
              <a:ext uri="{FF2B5EF4-FFF2-40B4-BE49-F238E27FC236}">
                <a16:creationId xmlns:a16="http://schemas.microsoft.com/office/drawing/2014/main" id="{88E9F74A-489B-411B-B288-3FA1291CA688}"/>
              </a:ext>
            </a:extLst>
          </p:cNvPr>
          <p:cNvGrpSpPr/>
          <p:nvPr/>
        </p:nvGrpSpPr>
        <p:grpSpPr>
          <a:xfrm>
            <a:off x="1817124" y="2962797"/>
            <a:ext cx="346328" cy="344414"/>
            <a:chOff x="7018338" y="4656138"/>
            <a:chExt cx="287337" cy="285750"/>
          </a:xfrm>
          <a:solidFill>
            <a:schemeClr val="accent1"/>
          </a:solidFill>
          <a:effectLst/>
        </p:grpSpPr>
        <p:sp>
          <p:nvSpPr>
            <p:cNvPr id="77" name="Freeform 4604">
              <a:extLst>
                <a:ext uri="{FF2B5EF4-FFF2-40B4-BE49-F238E27FC236}">
                  <a16:creationId xmlns:a16="http://schemas.microsoft.com/office/drawing/2014/main" id="{EFB37C51-AF4E-4F5F-BB51-0B96EBD04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8338" y="4656138"/>
              <a:ext cx="230188" cy="285750"/>
            </a:xfrm>
            <a:custGeom>
              <a:avLst/>
              <a:gdLst>
                <a:gd name="T0" fmla="*/ 351 w 723"/>
                <a:gd name="T1" fmla="*/ 416 h 903"/>
                <a:gd name="T2" fmla="*/ 348 w 723"/>
                <a:gd name="T3" fmla="*/ 400 h 903"/>
                <a:gd name="T4" fmla="*/ 362 w 723"/>
                <a:gd name="T5" fmla="*/ 391 h 903"/>
                <a:gd name="T6" fmla="*/ 525 w 723"/>
                <a:gd name="T7" fmla="*/ 398 h 903"/>
                <a:gd name="T8" fmla="*/ 525 w 723"/>
                <a:gd name="T9" fmla="*/ 414 h 903"/>
                <a:gd name="T10" fmla="*/ 513 w 723"/>
                <a:gd name="T11" fmla="*/ 572 h 903"/>
                <a:gd name="T12" fmla="*/ 349 w 723"/>
                <a:gd name="T13" fmla="*/ 565 h 903"/>
                <a:gd name="T14" fmla="*/ 349 w 723"/>
                <a:gd name="T15" fmla="*/ 548 h 903"/>
                <a:gd name="T16" fmla="*/ 513 w 723"/>
                <a:gd name="T17" fmla="*/ 542 h 903"/>
                <a:gd name="T18" fmla="*/ 526 w 723"/>
                <a:gd name="T19" fmla="*/ 551 h 903"/>
                <a:gd name="T20" fmla="*/ 523 w 723"/>
                <a:gd name="T21" fmla="*/ 568 h 903"/>
                <a:gd name="T22" fmla="*/ 362 w 723"/>
                <a:gd name="T23" fmla="*/ 722 h 903"/>
                <a:gd name="T24" fmla="*/ 348 w 723"/>
                <a:gd name="T25" fmla="*/ 713 h 903"/>
                <a:gd name="T26" fmla="*/ 351 w 723"/>
                <a:gd name="T27" fmla="*/ 696 h 903"/>
                <a:gd name="T28" fmla="*/ 515 w 723"/>
                <a:gd name="T29" fmla="*/ 693 h 903"/>
                <a:gd name="T30" fmla="*/ 528 w 723"/>
                <a:gd name="T31" fmla="*/ 704 h 903"/>
                <a:gd name="T32" fmla="*/ 521 w 723"/>
                <a:gd name="T33" fmla="*/ 720 h 903"/>
                <a:gd name="T34" fmla="*/ 232 w 723"/>
                <a:gd name="T35" fmla="*/ 405 h 903"/>
                <a:gd name="T36" fmla="*/ 198 w 723"/>
                <a:gd name="T37" fmla="*/ 381 h 903"/>
                <a:gd name="T38" fmla="*/ 200 w 723"/>
                <a:gd name="T39" fmla="*/ 365 h 903"/>
                <a:gd name="T40" fmla="*/ 217 w 723"/>
                <a:gd name="T41" fmla="*/ 362 h 903"/>
                <a:gd name="T42" fmla="*/ 296 w 723"/>
                <a:gd name="T43" fmla="*/ 302 h 903"/>
                <a:gd name="T44" fmla="*/ 312 w 723"/>
                <a:gd name="T45" fmla="*/ 306 h 903"/>
                <a:gd name="T46" fmla="*/ 315 w 723"/>
                <a:gd name="T47" fmla="*/ 321 h 903"/>
                <a:gd name="T48" fmla="*/ 226 w 723"/>
                <a:gd name="T49" fmla="*/ 556 h 903"/>
                <a:gd name="T50" fmla="*/ 197 w 723"/>
                <a:gd name="T51" fmla="*/ 529 h 903"/>
                <a:gd name="T52" fmla="*/ 203 w 723"/>
                <a:gd name="T53" fmla="*/ 514 h 903"/>
                <a:gd name="T54" fmla="*/ 219 w 723"/>
                <a:gd name="T55" fmla="*/ 514 h 903"/>
                <a:gd name="T56" fmla="*/ 298 w 723"/>
                <a:gd name="T57" fmla="*/ 451 h 903"/>
                <a:gd name="T58" fmla="*/ 314 w 723"/>
                <a:gd name="T59" fmla="*/ 458 h 903"/>
                <a:gd name="T60" fmla="*/ 314 w 723"/>
                <a:gd name="T61" fmla="*/ 475 h 903"/>
                <a:gd name="T62" fmla="*/ 155 w 723"/>
                <a:gd name="T63" fmla="*/ 238 h 903"/>
                <a:gd name="T64" fmla="*/ 208 w 723"/>
                <a:gd name="T65" fmla="*/ 197 h 903"/>
                <a:gd name="T66" fmla="*/ 164 w 723"/>
                <a:gd name="T67" fmla="*/ 236 h 903"/>
                <a:gd name="T68" fmla="*/ 31 w 723"/>
                <a:gd name="T69" fmla="*/ 125 h 903"/>
                <a:gd name="T70" fmla="*/ 53 w 723"/>
                <a:gd name="T71" fmla="*/ 68 h 903"/>
                <a:gd name="T72" fmla="*/ 101 w 723"/>
                <a:gd name="T73" fmla="*/ 35 h 903"/>
                <a:gd name="T74" fmla="*/ 150 w 723"/>
                <a:gd name="T75" fmla="*/ 36 h 903"/>
                <a:gd name="T76" fmla="*/ 210 w 723"/>
                <a:gd name="T77" fmla="*/ 80 h 903"/>
                <a:gd name="T78" fmla="*/ 226 w 723"/>
                <a:gd name="T79" fmla="*/ 143 h 903"/>
                <a:gd name="T80" fmla="*/ 125 w 723"/>
                <a:gd name="T81" fmla="*/ 154 h 903"/>
                <a:gd name="T82" fmla="*/ 136 w 723"/>
                <a:gd name="T83" fmla="*/ 0 h 903"/>
                <a:gd name="T84" fmla="*/ 104 w 723"/>
                <a:gd name="T85" fmla="*/ 2 h 903"/>
                <a:gd name="T86" fmla="*/ 39 w 723"/>
                <a:gd name="T87" fmla="*/ 40 h 903"/>
                <a:gd name="T88" fmla="*/ 4 w 723"/>
                <a:gd name="T89" fmla="*/ 108 h 903"/>
                <a:gd name="T90" fmla="*/ 4 w 723"/>
                <a:gd name="T91" fmla="*/ 625 h 903"/>
                <a:gd name="T92" fmla="*/ 121 w 723"/>
                <a:gd name="T93" fmla="*/ 632 h 903"/>
                <a:gd name="T94" fmla="*/ 128 w 723"/>
                <a:gd name="T95" fmla="*/ 901 h 903"/>
                <a:gd name="T96" fmla="*/ 593 w 723"/>
                <a:gd name="T97" fmla="*/ 902 h 903"/>
                <a:gd name="T98" fmla="*/ 603 w 723"/>
                <a:gd name="T99" fmla="*/ 888 h 903"/>
                <a:gd name="T100" fmla="*/ 660 w 723"/>
                <a:gd name="T101" fmla="*/ 248 h 903"/>
                <a:gd name="T102" fmla="*/ 708 w 723"/>
                <a:gd name="T103" fmla="*/ 194 h 903"/>
                <a:gd name="T104" fmla="*/ 723 w 723"/>
                <a:gd name="T105" fmla="*/ 121 h 903"/>
                <a:gd name="T106" fmla="*/ 691 w 723"/>
                <a:gd name="T107" fmla="*/ 50 h 903"/>
                <a:gd name="T108" fmla="*/ 627 w 723"/>
                <a:gd name="T109" fmla="*/ 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3" h="903">
                  <a:moveTo>
                    <a:pt x="513" y="421"/>
                  </a:moveTo>
                  <a:lnTo>
                    <a:pt x="362" y="421"/>
                  </a:lnTo>
                  <a:lnTo>
                    <a:pt x="359" y="421"/>
                  </a:lnTo>
                  <a:lnTo>
                    <a:pt x="356" y="420"/>
                  </a:lnTo>
                  <a:lnTo>
                    <a:pt x="354" y="418"/>
                  </a:lnTo>
                  <a:lnTo>
                    <a:pt x="351" y="416"/>
                  </a:lnTo>
                  <a:lnTo>
                    <a:pt x="349" y="414"/>
                  </a:lnTo>
                  <a:lnTo>
                    <a:pt x="348" y="412"/>
                  </a:lnTo>
                  <a:lnTo>
                    <a:pt x="347" y="409"/>
                  </a:lnTo>
                  <a:lnTo>
                    <a:pt x="347" y="406"/>
                  </a:lnTo>
                  <a:lnTo>
                    <a:pt x="347" y="403"/>
                  </a:lnTo>
                  <a:lnTo>
                    <a:pt x="348" y="400"/>
                  </a:lnTo>
                  <a:lnTo>
                    <a:pt x="349" y="398"/>
                  </a:lnTo>
                  <a:lnTo>
                    <a:pt x="351" y="396"/>
                  </a:lnTo>
                  <a:lnTo>
                    <a:pt x="354" y="394"/>
                  </a:lnTo>
                  <a:lnTo>
                    <a:pt x="356" y="393"/>
                  </a:lnTo>
                  <a:lnTo>
                    <a:pt x="359" y="391"/>
                  </a:lnTo>
                  <a:lnTo>
                    <a:pt x="362" y="391"/>
                  </a:lnTo>
                  <a:lnTo>
                    <a:pt x="513" y="391"/>
                  </a:lnTo>
                  <a:lnTo>
                    <a:pt x="515" y="391"/>
                  </a:lnTo>
                  <a:lnTo>
                    <a:pt x="519" y="393"/>
                  </a:lnTo>
                  <a:lnTo>
                    <a:pt x="521" y="394"/>
                  </a:lnTo>
                  <a:lnTo>
                    <a:pt x="523" y="396"/>
                  </a:lnTo>
                  <a:lnTo>
                    <a:pt x="525" y="398"/>
                  </a:lnTo>
                  <a:lnTo>
                    <a:pt x="526" y="400"/>
                  </a:lnTo>
                  <a:lnTo>
                    <a:pt x="528" y="403"/>
                  </a:lnTo>
                  <a:lnTo>
                    <a:pt x="528" y="406"/>
                  </a:lnTo>
                  <a:lnTo>
                    <a:pt x="528" y="409"/>
                  </a:lnTo>
                  <a:lnTo>
                    <a:pt x="526" y="412"/>
                  </a:lnTo>
                  <a:lnTo>
                    <a:pt x="525" y="414"/>
                  </a:lnTo>
                  <a:lnTo>
                    <a:pt x="523" y="416"/>
                  </a:lnTo>
                  <a:lnTo>
                    <a:pt x="521" y="418"/>
                  </a:lnTo>
                  <a:lnTo>
                    <a:pt x="519" y="420"/>
                  </a:lnTo>
                  <a:lnTo>
                    <a:pt x="515" y="421"/>
                  </a:lnTo>
                  <a:lnTo>
                    <a:pt x="513" y="421"/>
                  </a:lnTo>
                  <a:close/>
                  <a:moveTo>
                    <a:pt x="513" y="572"/>
                  </a:moveTo>
                  <a:lnTo>
                    <a:pt x="362" y="572"/>
                  </a:lnTo>
                  <a:lnTo>
                    <a:pt x="359" y="571"/>
                  </a:lnTo>
                  <a:lnTo>
                    <a:pt x="356" y="571"/>
                  </a:lnTo>
                  <a:lnTo>
                    <a:pt x="354" y="569"/>
                  </a:lnTo>
                  <a:lnTo>
                    <a:pt x="351" y="568"/>
                  </a:lnTo>
                  <a:lnTo>
                    <a:pt x="349" y="565"/>
                  </a:lnTo>
                  <a:lnTo>
                    <a:pt x="348" y="563"/>
                  </a:lnTo>
                  <a:lnTo>
                    <a:pt x="347" y="560"/>
                  </a:lnTo>
                  <a:lnTo>
                    <a:pt x="347" y="556"/>
                  </a:lnTo>
                  <a:lnTo>
                    <a:pt x="347" y="554"/>
                  </a:lnTo>
                  <a:lnTo>
                    <a:pt x="348" y="551"/>
                  </a:lnTo>
                  <a:lnTo>
                    <a:pt x="349" y="548"/>
                  </a:lnTo>
                  <a:lnTo>
                    <a:pt x="351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9" y="542"/>
                  </a:lnTo>
                  <a:lnTo>
                    <a:pt x="362" y="542"/>
                  </a:lnTo>
                  <a:lnTo>
                    <a:pt x="513" y="542"/>
                  </a:lnTo>
                  <a:lnTo>
                    <a:pt x="515" y="542"/>
                  </a:lnTo>
                  <a:lnTo>
                    <a:pt x="519" y="543"/>
                  </a:lnTo>
                  <a:lnTo>
                    <a:pt x="521" y="544"/>
                  </a:lnTo>
                  <a:lnTo>
                    <a:pt x="523" y="546"/>
                  </a:lnTo>
                  <a:lnTo>
                    <a:pt x="525" y="548"/>
                  </a:lnTo>
                  <a:lnTo>
                    <a:pt x="526" y="551"/>
                  </a:lnTo>
                  <a:lnTo>
                    <a:pt x="528" y="554"/>
                  </a:lnTo>
                  <a:lnTo>
                    <a:pt x="528" y="556"/>
                  </a:lnTo>
                  <a:lnTo>
                    <a:pt x="528" y="560"/>
                  </a:lnTo>
                  <a:lnTo>
                    <a:pt x="526" y="563"/>
                  </a:lnTo>
                  <a:lnTo>
                    <a:pt x="525" y="565"/>
                  </a:lnTo>
                  <a:lnTo>
                    <a:pt x="523" y="568"/>
                  </a:lnTo>
                  <a:lnTo>
                    <a:pt x="521" y="569"/>
                  </a:lnTo>
                  <a:lnTo>
                    <a:pt x="519" y="571"/>
                  </a:lnTo>
                  <a:lnTo>
                    <a:pt x="515" y="571"/>
                  </a:lnTo>
                  <a:lnTo>
                    <a:pt x="513" y="572"/>
                  </a:lnTo>
                  <a:close/>
                  <a:moveTo>
                    <a:pt x="513" y="722"/>
                  </a:moveTo>
                  <a:lnTo>
                    <a:pt x="362" y="722"/>
                  </a:lnTo>
                  <a:lnTo>
                    <a:pt x="359" y="722"/>
                  </a:lnTo>
                  <a:lnTo>
                    <a:pt x="356" y="721"/>
                  </a:lnTo>
                  <a:lnTo>
                    <a:pt x="354" y="720"/>
                  </a:lnTo>
                  <a:lnTo>
                    <a:pt x="351" y="718"/>
                  </a:lnTo>
                  <a:lnTo>
                    <a:pt x="349" y="716"/>
                  </a:lnTo>
                  <a:lnTo>
                    <a:pt x="348" y="713"/>
                  </a:lnTo>
                  <a:lnTo>
                    <a:pt x="347" y="710"/>
                  </a:lnTo>
                  <a:lnTo>
                    <a:pt x="347" y="708"/>
                  </a:lnTo>
                  <a:lnTo>
                    <a:pt x="347" y="704"/>
                  </a:lnTo>
                  <a:lnTo>
                    <a:pt x="348" y="702"/>
                  </a:lnTo>
                  <a:lnTo>
                    <a:pt x="349" y="699"/>
                  </a:lnTo>
                  <a:lnTo>
                    <a:pt x="351" y="696"/>
                  </a:lnTo>
                  <a:lnTo>
                    <a:pt x="354" y="695"/>
                  </a:lnTo>
                  <a:lnTo>
                    <a:pt x="356" y="693"/>
                  </a:lnTo>
                  <a:lnTo>
                    <a:pt x="359" y="693"/>
                  </a:lnTo>
                  <a:lnTo>
                    <a:pt x="362" y="692"/>
                  </a:lnTo>
                  <a:lnTo>
                    <a:pt x="513" y="692"/>
                  </a:lnTo>
                  <a:lnTo>
                    <a:pt x="515" y="693"/>
                  </a:lnTo>
                  <a:lnTo>
                    <a:pt x="519" y="693"/>
                  </a:lnTo>
                  <a:lnTo>
                    <a:pt x="521" y="695"/>
                  </a:lnTo>
                  <a:lnTo>
                    <a:pt x="523" y="696"/>
                  </a:lnTo>
                  <a:lnTo>
                    <a:pt x="525" y="699"/>
                  </a:lnTo>
                  <a:lnTo>
                    <a:pt x="526" y="702"/>
                  </a:lnTo>
                  <a:lnTo>
                    <a:pt x="528" y="704"/>
                  </a:lnTo>
                  <a:lnTo>
                    <a:pt x="528" y="708"/>
                  </a:lnTo>
                  <a:lnTo>
                    <a:pt x="528" y="710"/>
                  </a:lnTo>
                  <a:lnTo>
                    <a:pt x="526" y="713"/>
                  </a:lnTo>
                  <a:lnTo>
                    <a:pt x="525" y="716"/>
                  </a:lnTo>
                  <a:lnTo>
                    <a:pt x="523" y="718"/>
                  </a:lnTo>
                  <a:lnTo>
                    <a:pt x="521" y="720"/>
                  </a:lnTo>
                  <a:lnTo>
                    <a:pt x="519" y="721"/>
                  </a:lnTo>
                  <a:lnTo>
                    <a:pt x="515" y="722"/>
                  </a:lnTo>
                  <a:lnTo>
                    <a:pt x="513" y="722"/>
                  </a:lnTo>
                  <a:close/>
                  <a:moveTo>
                    <a:pt x="312" y="326"/>
                  </a:moveTo>
                  <a:lnTo>
                    <a:pt x="237" y="402"/>
                  </a:lnTo>
                  <a:lnTo>
                    <a:pt x="232" y="405"/>
                  </a:lnTo>
                  <a:lnTo>
                    <a:pt x="226" y="406"/>
                  </a:lnTo>
                  <a:lnTo>
                    <a:pt x="220" y="405"/>
                  </a:lnTo>
                  <a:lnTo>
                    <a:pt x="216" y="402"/>
                  </a:lnTo>
                  <a:lnTo>
                    <a:pt x="200" y="387"/>
                  </a:lnTo>
                  <a:lnTo>
                    <a:pt x="199" y="385"/>
                  </a:lnTo>
                  <a:lnTo>
                    <a:pt x="198" y="381"/>
                  </a:lnTo>
                  <a:lnTo>
                    <a:pt x="197" y="379"/>
                  </a:lnTo>
                  <a:lnTo>
                    <a:pt x="197" y="376"/>
                  </a:lnTo>
                  <a:lnTo>
                    <a:pt x="197" y="373"/>
                  </a:lnTo>
                  <a:lnTo>
                    <a:pt x="198" y="370"/>
                  </a:lnTo>
                  <a:lnTo>
                    <a:pt x="199" y="368"/>
                  </a:lnTo>
                  <a:lnTo>
                    <a:pt x="200" y="365"/>
                  </a:lnTo>
                  <a:lnTo>
                    <a:pt x="203" y="363"/>
                  </a:lnTo>
                  <a:lnTo>
                    <a:pt x="206" y="362"/>
                  </a:lnTo>
                  <a:lnTo>
                    <a:pt x="208" y="361"/>
                  </a:lnTo>
                  <a:lnTo>
                    <a:pt x="211" y="361"/>
                  </a:lnTo>
                  <a:lnTo>
                    <a:pt x="214" y="361"/>
                  </a:lnTo>
                  <a:lnTo>
                    <a:pt x="217" y="362"/>
                  </a:lnTo>
                  <a:lnTo>
                    <a:pt x="219" y="363"/>
                  </a:lnTo>
                  <a:lnTo>
                    <a:pt x="221" y="365"/>
                  </a:lnTo>
                  <a:lnTo>
                    <a:pt x="226" y="370"/>
                  </a:lnTo>
                  <a:lnTo>
                    <a:pt x="290" y="306"/>
                  </a:lnTo>
                  <a:lnTo>
                    <a:pt x="294" y="303"/>
                  </a:lnTo>
                  <a:lnTo>
                    <a:pt x="296" y="302"/>
                  </a:lnTo>
                  <a:lnTo>
                    <a:pt x="298" y="301"/>
                  </a:lnTo>
                  <a:lnTo>
                    <a:pt x="302" y="301"/>
                  </a:lnTo>
                  <a:lnTo>
                    <a:pt x="304" y="301"/>
                  </a:lnTo>
                  <a:lnTo>
                    <a:pt x="307" y="302"/>
                  </a:lnTo>
                  <a:lnTo>
                    <a:pt x="310" y="303"/>
                  </a:lnTo>
                  <a:lnTo>
                    <a:pt x="312" y="306"/>
                  </a:lnTo>
                  <a:lnTo>
                    <a:pt x="314" y="308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6" y="316"/>
                  </a:lnTo>
                  <a:lnTo>
                    <a:pt x="316" y="319"/>
                  </a:lnTo>
                  <a:lnTo>
                    <a:pt x="315" y="321"/>
                  </a:lnTo>
                  <a:lnTo>
                    <a:pt x="314" y="324"/>
                  </a:lnTo>
                  <a:lnTo>
                    <a:pt x="312" y="326"/>
                  </a:lnTo>
                  <a:close/>
                  <a:moveTo>
                    <a:pt x="312" y="477"/>
                  </a:moveTo>
                  <a:lnTo>
                    <a:pt x="237" y="552"/>
                  </a:lnTo>
                  <a:lnTo>
                    <a:pt x="232" y="555"/>
                  </a:lnTo>
                  <a:lnTo>
                    <a:pt x="226" y="556"/>
                  </a:lnTo>
                  <a:lnTo>
                    <a:pt x="220" y="555"/>
                  </a:lnTo>
                  <a:lnTo>
                    <a:pt x="216" y="552"/>
                  </a:lnTo>
                  <a:lnTo>
                    <a:pt x="200" y="537"/>
                  </a:lnTo>
                  <a:lnTo>
                    <a:pt x="199" y="535"/>
                  </a:lnTo>
                  <a:lnTo>
                    <a:pt x="198" y="533"/>
                  </a:lnTo>
                  <a:lnTo>
                    <a:pt x="197" y="529"/>
                  </a:lnTo>
                  <a:lnTo>
                    <a:pt x="197" y="527"/>
                  </a:lnTo>
                  <a:lnTo>
                    <a:pt x="197" y="524"/>
                  </a:lnTo>
                  <a:lnTo>
                    <a:pt x="198" y="521"/>
                  </a:lnTo>
                  <a:lnTo>
                    <a:pt x="199" y="518"/>
                  </a:lnTo>
                  <a:lnTo>
                    <a:pt x="200" y="516"/>
                  </a:lnTo>
                  <a:lnTo>
                    <a:pt x="203" y="514"/>
                  </a:lnTo>
                  <a:lnTo>
                    <a:pt x="206" y="512"/>
                  </a:lnTo>
                  <a:lnTo>
                    <a:pt x="208" y="512"/>
                  </a:lnTo>
                  <a:lnTo>
                    <a:pt x="211" y="511"/>
                  </a:lnTo>
                  <a:lnTo>
                    <a:pt x="214" y="512"/>
                  </a:lnTo>
                  <a:lnTo>
                    <a:pt x="217" y="512"/>
                  </a:lnTo>
                  <a:lnTo>
                    <a:pt x="219" y="514"/>
                  </a:lnTo>
                  <a:lnTo>
                    <a:pt x="221" y="516"/>
                  </a:lnTo>
                  <a:lnTo>
                    <a:pt x="226" y="520"/>
                  </a:lnTo>
                  <a:lnTo>
                    <a:pt x="290" y="456"/>
                  </a:lnTo>
                  <a:lnTo>
                    <a:pt x="294" y="454"/>
                  </a:lnTo>
                  <a:lnTo>
                    <a:pt x="296" y="452"/>
                  </a:lnTo>
                  <a:lnTo>
                    <a:pt x="298" y="451"/>
                  </a:lnTo>
                  <a:lnTo>
                    <a:pt x="302" y="451"/>
                  </a:lnTo>
                  <a:lnTo>
                    <a:pt x="304" y="451"/>
                  </a:lnTo>
                  <a:lnTo>
                    <a:pt x="307" y="452"/>
                  </a:lnTo>
                  <a:lnTo>
                    <a:pt x="310" y="454"/>
                  </a:lnTo>
                  <a:lnTo>
                    <a:pt x="312" y="456"/>
                  </a:lnTo>
                  <a:lnTo>
                    <a:pt x="314" y="458"/>
                  </a:lnTo>
                  <a:lnTo>
                    <a:pt x="315" y="460"/>
                  </a:lnTo>
                  <a:lnTo>
                    <a:pt x="316" y="464"/>
                  </a:lnTo>
                  <a:lnTo>
                    <a:pt x="316" y="466"/>
                  </a:lnTo>
                  <a:lnTo>
                    <a:pt x="316" y="469"/>
                  </a:lnTo>
                  <a:lnTo>
                    <a:pt x="315" y="472"/>
                  </a:lnTo>
                  <a:lnTo>
                    <a:pt x="314" y="475"/>
                  </a:lnTo>
                  <a:lnTo>
                    <a:pt x="312" y="477"/>
                  </a:lnTo>
                  <a:close/>
                  <a:moveTo>
                    <a:pt x="164" y="236"/>
                  </a:moveTo>
                  <a:lnTo>
                    <a:pt x="162" y="237"/>
                  </a:lnTo>
                  <a:lnTo>
                    <a:pt x="158" y="238"/>
                  </a:lnTo>
                  <a:lnTo>
                    <a:pt x="157" y="238"/>
                  </a:lnTo>
                  <a:lnTo>
                    <a:pt x="155" y="238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51" y="180"/>
                  </a:lnTo>
                  <a:lnTo>
                    <a:pt x="217" y="180"/>
                  </a:lnTo>
                  <a:lnTo>
                    <a:pt x="214" y="188"/>
                  </a:lnTo>
                  <a:lnTo>
                    <a:pt x="208" y="197"/>
                  </a:lnTo>
                  <a:lnTo>
                    <a:pt x="203" y="205"/>
                  </a:lnTo>
                  <a:lnTo>
                    <a:pt x="197" y="212"/>
                  </a:lnTo>
                  <a:lnTo>
                    <a:pt x="190" y="220"/>
                  </a:lnTo>
                  <a:lnTo>
                    <a:pt x="182" y="225"/>
                  </a:lnTo>
                  <a:lnTo>
                    <a:pt x="173" y="231"/>
                  </a:lnTo>
                  <a:lnTo>
                    <a:pt x="164" y="236"/>
                  </a:lnTo>
                  <a:close/>
                  <a:moveTo>
                    <a:pt x="121" y="166"/>
                  </a:moveTo>
                  <a:lnTo>
                    <a:pt x="121" y="256"/>
                  </a:lnTo>
                  <a:lnTo>
                    <a:pt x="121" y="601"/>
                  </a:lnTo>
                  <a:lnTo>
                    <a:pt x="31" y="601"/>
                  </a:lnTo>
                  <a:lnTo>
                    <a:pt x="31" y="135"/>
                  </a:lnTo>
                  <a:lnTo>
                    <a:pt x="31" y="125"/>
                  </a:lnTo>
                  <a:lnTo>
                    <a:pt x="33" y="115"/>
                  </a:lnTo>
                  <a:lnTo>
                    <a:pt x="35" y="105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67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1" y="35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5" y="30"/>
                  </a:lnTo>
                  <a:lnTo>
                    <a:pt x="150" y="36"/>
                  </a:lnTo>
                  <a:lnTo>
                    <a:pt x="164" y="41"/>
                  </a:lnTo>
                  <a:lnTo>
                    <a:pt x="176" y="48"/>
                  </a:lnTo>
                  <a:lnTo>
                    <a:pt x="188" y="56"/>
                  </a:lnTo>
                  <a:lnTo>
                    <a:pt x="197" y="63"/>
                  </a:lnTo>
                  <a:lnTo>
                    <a:pt x="205" y="71"/>
                  </a:lnTo>
                  <a:lnTo>
                    <a:pt x="210" y="80"/>
                  </a:lnTo>
                  <a:lnTo>
                    <a:pt x="216" y="88"/>
                  </a:lnTo>
                  <a:lnTo>
                    <a:pt x="220" y="99"/>
                  </a:lnTo>
                  <a:lnTo>
                    <a:pt x="224" y="110"/>
                  </a:lnTo>
                  <a:lnTo>
                    <a:pt x="226" y="123"/>
                  </a:lnTo>
                  <a:lnTo>
                    <a:pt x="226" y="135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136" y="150"/>
                  </a:lnTo>
                  <a:lnTo>
                    <a:pt x="133" y="151"/>
                  </a:lnTo>
                  <a:lnTo>
                    <a:pt x="130" y="151"/>
                  </a:lnTo>
                  <a:lnTo>
                    <a:pt x="128" y="153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2" y="160"/>
                  </a:lnTo>
                  <a:lnTo>
                    <a:pt x="121" y="162"/>
                  </a:lnTo>
                  <a:lnTo>
                    <a:pt x="121" y="166"/>
                  </a:lnTo>
                  <a:close/>
                  <a:moveTo>
                    <a:pt x="587" y="0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11"/>
                  </a:lnTo>
                  <a:lnTo>
                    <a:pt x="69" y="16"/>
                  </a:lnTo>
                  <a:lnTo>
                    <a:pt x="58" y="23"/>
                  </a:lnTo>
                  <a:lnTo>
                    <a:pt x="48" y="31"/>
                  </a:lnTo>
                  <a:lnTo>
                    <a:pt x="39" y="40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8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0" y="617"/>
                  </a:lnTo>
                  <a:lnTo>
                    <a:pt x="1" y="620"/>
                  </a:lnTo>
                  <a:lnTo>
                    <a:pt x="1" y="623"/>
                  </a:lnTo>
                  <a:lnTo>
                    <a:pt x="4" y="625"/>
                  </a:lnTo>
                  <a:lnTo>
                    <a:pt x="5" y="627"/>
                  </a:lnTo>
                  <a:lnTo>
                    <a:pt x="7" y="630"/>
                  </a:lnTo>
                  <a:lnTo>
                    <a:pt x="9" y="631"/>
                  </a:lnTo>
                  <a:lnTo>
                    <a:pt x="13" y="632"/>
                  </a:lnTo>
                  <a:lnTo>
                    <a:pt x="16" y="632"/>
                  </a:lnTo>
                  <a:lnTo>
                    <a:pt x="121" y="632"/>
                  </a:lnTo>
                  <a:lnTo>
                    <a:pt x="121" y="888"/>
                  </a:lnTo>
                  <a:lnTo>
                    <a:pt x="121" y="891"/>
                  </a:lnTo>
                  <a:lnTo>
                    <a:pt x="122" y="894"/>
                  </a:lnTo>
                  <a:lnTo>
                    <a:pt x="123" y="896"/>
                  </a:lnTo>
                  <a:lnTo>
                    <a:pt x="125" y="898"/>
                  </a:lnTo>
                  <a:lnTo>
                    <a:pt x="128" y="901"/>
                  </a:lnTo>
                  <a:lnTo>
                    <a:pt x="130" y="902"/>
                  </a:lnTo>
                  <a:lnTo>
                    <a:pt x="133" y="903"/>
                  </a:lnTo>
                  <a:lnTo>
                    <a:pt x="136" y="903"/>
                  </a:lnTo>
                  <a:lnTo>
                    <a:pt x="587" y="903"/>
                  </a:lnTo>
                  <a:lnTo>
                    <a:pt x="591" y="903"/>
                  </a:lnTo>
                  <a:lnTo>
                    <a:pt x="593" y="902"/>
                  </a:lnTo>
                  <a:lnTo>
                    <a:pt x="596" y="901"/>
                  </a:lnTo>
                  <a:lnTo>
                    <a:pt x="599" y="898"/>
                  </a:lnTo>
                  <a:lnTo>
                    <a:pt x="600" y="896"/>
                  </a:lnTo>
                  <a:lnTo>
                    <a:pt x="602" y="894"/>
                  </a:lnTo>
                  <a:lnTo>
                    <a:pt x="602" y="891"/>
                  </a:lnTo>
                  <a:lnTo>
                    <a:pt x="603" y="888"/>
                  </a:lnTo>
                  <a:lnTo>
                    <a:pt x="603" y="269"/>
                  </a:lnTo>
                  <a:lnTo>
                    <a:pt x="615" y="267"/>
                  </a:lnTo>
                  <a:lnTo>
                    <a:pt x="627" y="264"/>
                  </a:lnTo>
                  <a:lnTo>
                    <a:pt x="638" y="259"/>
                  </a:lnTo>
                  <a:lnTo>
                    <a:pt x="648" y="255"/>
                  </a:lnTo>
                  <a:lnTo>
                    <a:pt x="660" y="248"/>
                  </a:lnTo>
                  <a:lnTo>
                    <a:pt x="670" y="241"/>
                  </a:lnTo>
                  <a:lnTo>
                    <a:pt x="679" y="232"/>
                  </a:lnTo>
                  <a:lnTo>
                    <a:pt x="687" y="224"/>
                  </a:lnTo>
                  <a:lnTo>
                    <a:pt x="695" y="214"/>
                  </a:lnTo>
                  <a:lnTo>
                    <a:pt x="703" y="204"/>
                  </a:lnTo>
                  <a:lnTo>
                    <a:pt x="708" y="194"/>
                  </a:lnTo>
                  <a:lnTo>
                    <a:pt x="714" y="182"/>
                  </a:lnTo>
                  <a:lnTo>
                    <a:pt x="717" y="171"/>
                  </a:lnTo>
                  <a:lnTo>
                    <a:pt x="721" y="160"/>
                  </a:lnTo>
                  <a:lnTo>
                    <a:pt x="723" y="147"/>
                  </a:lnTo>
                  <a:lnTo>
                    <a:pt x="723" y="135"/>
                  </a:lnTo>
                  <a:lnTo>
                    <a:pt x="723" y="121"/>
                  </a:lnTo>
                  <a:lnTo>
                    <a:pt x="721" y="109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0"/>
                  </a:lnTo>
                  <a:lnTo>
                    <a:pt x="691" y="50"/>
                  </a:lnTo>
                  <a:lnTo>
                    <a:pt x="682" y="40"/>
                  </a:lnTo>
                  <a:lnTo>
                    <a:pt x="672" y="32"/>
                  </a:lnTo>
                  <a:lnTo>
                    <a:pt x="662" y="23"/>
                  </a:lnTo>
                  <a:lnTo>
                    <a:pt x="651" y="16"/>
                  </a:lnTo>
                  <a:lnTo>
                    <a:pt x="638" y="11"/>
                  </a:lnTo>
                  <a:lnTo>
                    <a:pt x="627" y="6"/>
                  </a:lnTo>
                  <a:lnTo>
                    <a:pt x="613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4605">
              <a:extLst>
                <a:ext uri="{FF2B5EF4-FFF2-40B4-BE49-F238E27FC236}">
                  <a16:creationId xmlns:a16="http://schemas.microsoft.com/office/drawing/2014/main" id="{7B4C77B3-3441-40A4-BB72-2A02209D6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4722813"/>
              <a:ext cx="66675" cy="128588"/>
            </a:xfrm>
            <a:custGeom>
              <a:avLst/>
              <a:gdLst>
                <a:gd name="T0" fmla="*/ 123 w 210"/>
                <a:gd name="T1" fmla="*/ 1 h 407"/>
                <a:gd name="T2" fmla="*/ 101 w 210"/>
                <a:gd name="T3" fmla="*/ 8 h 407"/>
                <a:gd name="T4" fmla="*/ 82 w 210"/>
                <a:gd name="T5" fmla="*/ 21 h 407"/>
                <a:gd name="T6" fmla="*/ 67 w 210"/>
                <a:gd name="T7" fmla="*/ 37 h 407"/>
                <a:gd name="T8" fmla="*/ 50 w 210"/>
                <a:gd name="T9" fmla="*/ 47 h 407"/>
                <a:gd name="T10" fmla="*/ 33 w 210"/>
                <a:gd name="T11" fmla="*/ 54 h 407"/>
                <a:gd name="T12" fmla="*/ 23 w 210"/>
                <a:gd name="T13" fmla="*/ 61 h 407"/>
                <a:gd name="T14" fmla="*/ 14 w 210"/>
                <a:gd name="T15" fmla="*/ 70 h 407"/>
                <a:gd name="T16" fmla="*/ 7 w 210"/>
                <a:gd name="T17" fmla="*/ 81 h 407"/>
                <a:gd name="T18" fmla="*/ 2 w 210"/>
                <a:gd name="T19" fmla="*/ 95 h 407"/>
                <a:gd name="T20" fmla="*/ 0 w 210"/>
                <a:gd name="T21" fmla="*/ 110 h 407"/>
                <a:gd name="T22" fmla="*/ 0 w 210"/>
                <a:gd name="T23" fmla="*/ 393 h 407"/>
                <a:gd name="T24" fmla="*/ 1 w 210"/>
                <a:gd name="T25" fmla="*/ 398 h 407"/>
                <a:gd name="T26" fmla="*/ 3 w 210"/>
                <a:gd name="T27" fmla="*/ 403 h 407"/>
                <a:gd name="T28" fmla="*/ 9 w 210"/>
                <a:gd name="T29" fmla="*/ 406 h 407"/>
                <a:gd name="T30" fmla="*/ 14 w 210"/>
                <a:gd name="T31" fmla="*/ 407 h 407"/>
                <a:gd name="T32" fmla="*/ 20 w 210"/>
                <a:gd name="T33" fmla="*/ 406 h 407"/>
                <a:gd name="T34" fmla="*/ 24 w 210"/>
                <a:gd name="T35" fmla="*/ 403 h 407"/>
                <a:gd name="T36" fmla="*/ 28 w 210"/>
                <a:gd name="T37" fmla="*/ 398 h 407"/>
                <a:gd name="T38" fmla="*/ 29 w 210"/>
                <a:gd name="T39" fmla="*/ 393 h 407"/>
                <a:gd name="T40" fmla="*/ 30 w 210"/>
                <a:gd name="T41" fmla="*/ 110 h 407"/>
                <a:gd name="T42" fmla="*/ 35 w 210"/>
                <a:gd name="T43" fmla="*/ 95 h 407"/>
                <a:gd name="T44" fmla="*/ 42 w 210"/>
                <a:gd name="T45" fmla="*/ 84 h 407"/>
                <a:gd name="T46" fmla="*/ 54 w 210"/>
                <a:gd name="T47" fmla="*/ 78 h 407"/>
                <a:gd name="T48" fmla="*/ 59 w 210"/>
                <a:gd name="T49" fmla="*/ 331 h 407"/>
                <a:gd name="T50" fmla="*/ 210 w 210"/>
                <a:gd name="T51" fmla="*/ 60 h 407"/>
                <a:gd name="T52" fmla="*/ 209 w 210"/>
                <a:gd name="T53" fmla="*/ 49 h 407"/>
                <a:gd name="T54" fmla="*/ 203 w 210"/>
                <a:gd name="T55" fmla="*/ 39 h 407"/>
                <a:gd name="T56" fmla="*/ 186 w 210"/>
                <a:gd name="T57" fmla="*/ 20 h 407"/>
                <a:gd name="T58" fmla="*/ 162 w 210"/>
                <a:gd name="T59" fmla="*/ 5 h 407"/>
                <a:gd name="T60" fmla="*/ 149 w 210"/>
                <a:gd name="T61" fmla="*/ 1 h 407"/>
                <a:gd name="T62" fmla="*/ 135 w 210"/>
                <a:gd name="T6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407">
                  <a:moveTo>
                    <a:pt x="135" y="0"/>
                  </a:moveTo>
                  <a:lnTo>
                    <a:pt x="123" y="1"/>
                  </a:lnTo>
                  <a:lnTo>
                    <a:pt x="111" y="3"/>
                  </a:lnTo>
                  <a:lnTo>
                    <a:pt x="101" y="8"/>
                  </a:lnTo>
                  <a:lnTo>
                    <a:pt x="91" y="14"/>
                  </a:lnTo>
                  <a:lnTo>
                    <a:pt x="82" y="21"/>
                  </a:lnTo>
                  <a:lnTo>
                    <a:pt x="74" y="29"/>
                  </a:lnTo>
                  <a:lnTo>
                    <a:pt x="67" y="37"/>
                  </a:lnTo>
                  <a:lnTo>
                    <a:pt x="63" y="45"/>
                  </a:lnTo>
                  <a:lnTo>
                    <a:pt x="50" y="47"/>
                  </a:lnTo>
                  <a:lnTo>
                    <a:pt x="39" y="52"/>
                  </a:lnTo>
                  <a:lnTo>
                    <a:pt x="33" y="54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9" y="65"/>
                  </a:lnTo>
                  <a:lnTo>
                    <a:pt x="14" y="70"/>
                  </a:lnTo>
                  <a:lnTo>
                    <a:pt x="11" y="75"/>
                  </a:lnTo>
                  <a:lnTo>
                    <a:pt x="7" y="81"/>
                  </a:lnTo>
                  <a:lnTo>
                    <a:pt x="4" y="88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8"/>
                  </a:lnTo>
                  <a:lnTo>
                    <a:pt x="2" y="401"/>
                  </a:lnTo>
                  <a:lnTo>
                    <a:pt x="3" y="403"/>
                  </a:lnTo>
                  <a:lnTo>
                    <a:pt x="5" y="405"/>
                  </a:lnTo>
                  <a:lnTo>
                    <a:pt x="9" y="406"/>
                  </a:lnTo>
                  <a:lnTo>
                    <a:pt x="11" y="407"/>
                  </a:lnTo>
                  <a:lnTo>
                    <a:pt x="14" y="407"/>
                  </a:lnTo>
                  <a:lnTo>
                    <a:pt x="18" y="407"/>
                  </a:lnTo>
                  <a:lnTo>
                    <a:pt x="20" y="406"/>
                  </a:lnTo>
                  <a:lnTo>
                    <a:pt x="22" y="405"/>
                  </a:lnTo>
                  <a:lnTo>
                    <a:pt x="24" y="403"/>
                  </a:lnTo>
                  <a:lnTo>
                    <a:pt x="27" y="401"/>
                  </a:lnTo>
                  <a:lnTo>
                    <a:pt x="28" y="398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119"/>
                  </a:lnTo>
                  <a:lnTo>
                    <a:pt x="30" y="110"/>
                  </a:lnTo>
                  <a:lnTo>
                    <a:pt x="31" y="101"/>
                  </a:lnTo>
                  <a:lnTo>
                    <a:pt x="35" y="95"/>
                  </a:lnTo>
                  <a:lnTo>
                    <a:pt x="38" y="89"/>
                  </a:lnTo>
                  <a:lnTo>
                    <a:pt x="42" y="84"/>
                  </a:lnTo>
                  <a:lnTo>
                    <a:pt x="48" y="81"/>
                  </a:lnTo>
                  <a:lnTo>
                    <a:pt x="54" y="78"/>
                  </a:lnTo>
                  <a:lnTo>
                    <a:pt x="59" y="76"/>
                  </a:lnTo>
                  <a:lnTo>
                    <a:pt x="59" y="331"/>
                  </a:lnTo>
                  <a:lnTo>
                    <a:pt x="210" y="331"/>
                  </a:lnTo>
                  <a:lnTo>
                    <a:pt x="210" y="60"/>
                  </a:lnTo>
                  <a:lnTo>
                    <a:pt x="210" y="55"/>
                  </a:lnTo>
                  <a:lnTo>
                    <a:pt x="209" y="49"/>
                  </a:lnTo>
                  <a:lnTo>
                    <a:pt x="206" y="45"/>
                  </a:lnTo>
                  <a:lnTo>
                    <a:pt x="203" y="39"/>
                  </a:lnTo>
                  <a:lnTo>
                    <a:pt x="196" y="29"/>
                  </a:lnTo>
                  <a:lnTo>
                    <a:pt x="186" y="20"/>
                  </a:lnTo>
                  <a:lnTo>
                    <a:pt x="175" y="12"/>
                  </a:lnTo>
                  <a:lnTo>
                    <a:pt x="162" y="5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4606">
              <a:extLst>
                <a:ext uri="{FF2B5EF4-FFF2-40B4-BE49-F238E27FC236}">
                  <a16:creationId xmlns:a16="http://schemas.microsoft.com/office/drawing/2014/main" id="{98CAAF97-015F-4507-A8E3-2F95D46D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4913313"/>
              <a:ext cx="47625" cy="28575"/>
            </a:xfrm>
            <a:custGeom>
              <a:avLst/>
              <a:gdLst>
                <a:gd name="T0" fmla="*/ 0 w 151"/>
                <a:gd name="T1" fmla="*/ 14 h 90"/>
                <a:gd name="T2" fmla="*/ 0 w 151"/>
                <a:gd name="T3" fmla="*/ 22 h 90"/>
                <a:gd name="T4" fmla="*/ 2 w 151"/>
                <a:gd name="T5" fmla="*/ 29 h 90"/>
                <a:gd name="T6" fmla="*/ 4 w 151"/>
                <a:gd name="T7" fmla="*/ 37 h 90"/>
                <a:gd name="T8" fmla="*/ 6 w 151"/>
                <a:gd name="T9" fmla="*/ 44 h 90"/>
                <a:gd name="T10" fmla="*/ 9 w 151"/>
                <a:gd name="T11" fmla="*/ 50 h 90"/>
                <a:gd name="T12" fmla="*/ 14 w 151"/>
                <a:gd name="T13" fmla="*/ 56 h 90"/>
                <a:gd name="T14" fmla="*/ 18 w 151"/>
                <a:gd name="T15" fmla="*/ 62 h 90"/>
                <a:gd name="T16" fmla="*/ 23 w 151"/>
                <a:gd name="T17" fmla="*/ 67 h 90"/>
                <a:gd name="T18" fmla="*/ 29 w 151"/>
                <a:gd name="T19" fmla="*/ 72 h 90"/>
                <a:gd name="T20" fmla="*/ 34 w 151"/>
                <a:gd name="T21" fmla="*/ 76 h 90"/>
                <a:gd name="T22" fmla="*/ 40 w 151"/>
                <a:gd name="T23" fmla="*/ 81 h 90"/>
                <a:gd name="T24" fmla="*/ 47 w 151"/>
                <a:gd name="T25" fmla="*/ 84 h 90"/>
                <a:gd name="T26" fmla="*/ 54 w 151"/>
                <a:gd name="T27" fmla="*/ 87 h 90"/>
                <a:gd name="T28" fmla="*/ 61 w 151"/>
                <a:gd name="T29" fmla="*/ 89 h 90"/>
                <a:gd name="T30" fmla="*/ 68 w 151"/>
                <a:gd name="T31" fmla="*/ 90 h 90"/>
                <a:gd name="T32" fmla="*/ 76 w 151"/>
                <a:gd name="T33" fmla="*/ 90 h 90"/>
                <a:gd name="T34" fmla="*/ 83 w 151"/>
                <a:gd name="T35" fmla="*/ 90 h 90"/>
                <a:gd name="T36" fmla="*/ 90 w 151"/>
                <a:gd name="T37" fmla="*/ 89 h 90"/>
                <a:gd name="T38" fmla="*/ 96 w 151"/>
                <a:gd name="T39" fmla="*/ 87 h 90"/>
                <a:gd name="T40" fmla="*/ 103 w 151"/>
                <a:gd name="T41" fmla="*/ 83 h 90"/>
                <a:gd name="T42" fmla="*/ 109 w 151"/>
                <a:gd name="T43" fmla="*/ 80 h 90"/>
                <a:gd name="T44" fmla="*/ 116 w 151"/>
                <a:gd name="T45" fmla="*/ 76 h 90"/>
                <a:gd name="T46" fmla="*/ 121 w 151"/>
                <a:gd name="T47" fmla="*/ 71 h 90"/>
                <a:gd name="T48" fmla="*/ 127 w 151"/>
                <a:gd name="T49" fmla="*/ 65 h 90"/>
                <a:gd name="T50" fmla="*/ 131 w 151"/>
                <a:gd name="T51" fmla="*/ 60 h 90"/>
                <a:gd name="T52" fmla="*/ 137 w 151"/>
                <a:gd name="T53" fmla="*/ 53 h 90"/>
                <a:gd name="T54" fmla="*/ 140 w 151"/>
                <a:gd name="T55" fmla="*/ 45 h 90"/>
                <a:gd name="T56" fmla="*/ 144 w 151"/>
                <a:gd name="T57" fmla="*/ 37 h 90"/>
                <a:gd name="T58" fmla="*/ 147 w 151"/>
                <a:gd name="T59" fmla="*/ 29 h 90"/>
                <a:gd name="T60" fmla="*/ 150 w 151"/>
                <a:gd name="T61" fmla="*/ 20 h 90"/>
                <a:gd name="T62" fmla="*/ 151 w 151"/>
                <a:gd name="T63" fmla="*/ 10 h 90"/>
                <a:gd name="T64" fmla="*/ 151 w 151"/>
                <a:gd name="T65" fmla="*/ 0 h 90"/>
                <a:gd name="T66" fmla="*/ 0 w 151"/>
                <a:gd name="T67" fmla="*/ 0 h 90"/>
                <a:gd name="T68" fmla="*/ 0 w 151"/>
                <a:gd name="T6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90">
                  <a:moveTo>
                    <a:pt x="0" y="14"/>
                  </a:moveTo>
                  <a:lnTo>
                    <a:pt x="0" y="22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4" y="56"/>
                  </a:lnTo>
                  <a:lnTo>
                    <a:pt x="18" y="62"/>
                  </a:lnTo>
                  <a:lnTo>
                    <a:pt x="23" y="67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81"/>
                  </a:lnTo>
                  <a:lnTo>
                    <a:pt x="47" y="84"/>
                  </a:lnTo>
                  <a:lnTo>
                    <a:pt x="54" y="87"/>
                  </a:lnTo>
                  <a:lnTo>
                    <a:pt x="61" y="89"/>
                  </a:lnTo>
                  <a:lnTo>
                    <a:pt x="68" y="90"/>
                  </a:lnTo>
                  <a:lnTo>
                    <a:pt x="76" y="90"/>
                  </a:lnTo>
                  <a:lnTo>
                    <a:pt x="83" y="90"/>
                  </a:lnTo>
                  <a:lnTo>
                    <a:pt x="90" y="89"/>
                  </a:lnTo>
                  <a:lnTo>
                    <a:pt x="96" y="87"/>
                  </a:lnTo>
                  <a:lnTo>
                    <a:pt x="103" y="83"/>
                  </a:lnTo>
                  <a:lnTo>
                    <a:pt x="109" y="80"/>
                  </a:lnTo>
                  <a:lnTo>
                    <a:pt x="116" y="76"/>
                  </a:lnTo>
                  <a:lnTo>
                    <a:pt x="121" y="71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7" y="53"/>
                  </a:lnTo>
                  <a:lnTo>
                    <a:pt x="140" y="45"/>
                  </a:lnTo>
                  <a:lnTo>
                    <a:pt x="144" y="37"/>
                  </a:lnTo>
                  <a:lnTo>
                    <a:pt x="147" y="29"/>
                  </a:lnTo>
                  <a:lnTo>
                    <a:pt x="150" y="20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Rectangle 4607">
              <a:extLst>
                <a:ext uri="{FF2B5EF4-FFF2-40B4-BE49-F238E27FC236}">
                  <a16:creationId xmlns:a16="http://schemas.microsoft.com/office/drawing/2014/main" id="{E628A228-65DF-4721-90C3-E7F354A3E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50" y="4837113"/>
              <a:ext cx="4762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80" descr="This image is an icon of a presentation board. ">
            <a:extLst>
              <a:ext uri="{FF2B5EF4-FFF2-40B4-BE49-F238E27FC236}">
                <a16:creationId xmlns:a16="http://schemas.microsoft.com/office/drawing/2014/main" id="{9DDFE4D5-2735-4EBB-800C-37964549C284}"/>
              </a:ext>
            </a:extLst>
          </p:cNvPr>
          <p:cNvGrpSpPr/>
          <p:nvPr/>
        </p:nvGrpSpPr>
        <p:grpSpPr>
          <a:xfrm>
            <a:off x="4982512" y="2654094"/>
            <a:ext cx="333000" cy="344414"/>
            <a:chOff x="11612563" y="4081463"/>
            <a:chExt cx="277813" cy="287337"/>
          </a:xfrm>
          <a:solidFill>
            <a:schemeClr val="accent1"/>
          </a:solidFill>
          <a:effectLst/>
        </p:grpSpPr>
        <p:sp>
          <p:nvSpPr>
            <p:cNvPr id="82" name="Freeform 4632">
              <a:extLst>
                <a:ext uri="{FF2B5EF4-FFF2-40B4-BE49-F238E27FC236}">
                  <a16:creationId xmlns:a16="http://schemas.microsoft.com/office/drawing/2014/main" id="{BA70E613-576C-4DA1-A366-176A12797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6850" y="4081463"/>
              <a:ext cx="249238" cy="173038"/>
            </a:xfrm>
            <a:custGeom>
              <a:avLst/>
              <a:gdLst>
                <a:gd name="T0" fmla="*/ 452 w 784"/>
                <a:gd name="T1" fmla="*/ 120 h 542"/>
                <a:gd name="T2" fmla="*/ 302 w 784"/>
                <a:gd name="T3" fmla="*/ 150 h 542"/>
                <a:gd name="T4" fmla="*/ 16 w 784"/>
                <a:gd name="T5" fmla="*/ 542 h 542"/>
                <a:gd name="T6" fmla="*/ 772 w 784"/>
                <a:gd name="T7" fmla="*/ 542 h 542"/>
                <a:gd name="T8" fmla="*/ 777 w 784"/>
                <a:gd name="T9" fmla="*/ 539 h 542"/>
                <a:gd name="T10" fmla="*/ 781 w 784"/>
                <a:gd name="T11" fmla="*/ 535 h 542"/>
                <a:gd name="T12" fmla="*/ 783 w 784"/>
                <a:gd name="T13" fmla="*/ 529 h 542"/>
                <a:gd name="T14" fmla="*/ 784 w 784"/>
                <a:gd name="T15" fmla="*/ 135 h 542"/>
                <a:gd name="T16" fmla="*/ 783 w 784"/>
                <a:gd name="T17" fmla="*/ 129 h 542"/>
                <a:gd name="T18" fmla="*/ 780 w 784"/>
                <a:gd name="T19" fmla="*/ 125 h 542"/>
                <a:gd name="T20" fmla="*/ 775 w 784"/>
                <a:gd name="T21" fmla="*/ 121 h 542"/>
                <a:gd name="T22" fmla="*/ 768 w 784"/>
                <a:gd name="T23" fmla="*/ 120 h 542"/>
                <a:gd name="T24" fmla="*/ 483 w 784"/>
                <a:gd name="T25" fmla="*/ 105 h 542"/>
                <a:gd name="T26" fmla="*/ 481 w 784"/>
                <a:gd name="T27" fmla="*/ 99 h 542"/>
                <a:gd name="T28" fmla="*/ 478 w 784"/>
                <a:gd name="T29" fmla="*/ 94 h 542"/>
                <a:gd name="T30" fmla="*/ 474 w 784"/>
                <a:gd name="T31" fmla="*/ 91 h 542"/>
                <a:gd name="T32" fmla="*/ 468 w 784"/>
                <a:gd name="T33" fmla="*/ 90 h 542"/>
                <a:gd name="T34" fmla="*/ 392 w 784"/>
                <a:gd name="T35" fmla="*/ 14 h 542"/>
                <a:gd name="T36" fmla="*/ 391 w 784"/>
                <a:gd name="T37" fmla="*/ 9 h 542"/>
                <a:gd name="T38" fmla="*/ 388 w 784"/>
                <a:gd name="T39" fmla="*/ 4 h 542"/>
                <a:gd name="T40" fmla="*/ 383 w 784"/>
                <a:gd name="T41" fmla="*/ 1 h 542"/>
                <a:gd name="T42" fmla="*/ 378 w 784"/>
                <a:gd name="T43" fmla="*/ 0 h 542"/>
                <a:gd name="T44" fmla="*/ 371 w 784"/>
                <a:gd name="T45" fmla="*/ 1 h 542"/>
                <a:gd name="T46" fmla="*/ 366 w 784"/>
                <a:gd name="T47" fmla="*/ 4 h 542"/>
                <a:gd name="T48" fmla="*/ 363 w 784"/>
                <a:gd name="T49" fmla="*/ 9 h 542"/>
                <a:gd name="T50" fmla="*/ 362 w 784"/>
                <a:gd name="T51" fmla="*/ 14 h 542"/>
                <a:gd name="T52" fmla="*/ 287 w 784"/>
                <a:gd name="T53" fmla="*/ 90 h 542"/>
                <a:gd name="T54" fmla="*/ 282 w 784"/>
                <a:gd name="T55" fmla="*/ 91 h 542"/>
                <a:gd name="T56" fmla="*/ 276 w 784"/>
                <a:gd name="T57" fmla="*/ 94 h 542"/>
                <a:gd name="T58" fmla="*/ 273 w 784"/>
                <a:gd name="T59" fmla="*/ 99 h 542"/>
                <a:gd name="T60" fmla="*/ 271 w 784"/>
                <a:gd name="T61" fmla="*/ 105 h 542"/>
                <a:gd name="T62" fmla="*/ 16 w 784"/>
                <a:gd name="T63" fmla="*/ 120 h 542"/>
                <a:gd name="T64" fmla="*/ 11 w 784"/>
                <a:gd name="T65" fmla="*/ 121 h 542"/>
                <a:gd name="T66" fmla="*/ 5 w 784"/>
                <a:gd name="T67" fmla="*/ 125 h 542"/>
                <a:gd name="T68" fmla="*/ 1 w 784"/>
                <a:gd name="T69" fmla="*/ 129 h 542"/>
                <a:gd name="T70" fmla="*/ 0 w 784"/>
                <a:gd name="T71" fmla="*/ 135 h 542"/>
                <a:gd name="T72" fmla="*/ 1 w 784"/>
                <a:gd name="T73" fmla="*/ 529 h 542"/>
                <a:gd name="T74" fmla="*/ 4 w 784"/>
                <a:gd name="T75" fmla="*/ 535 h 542"/>
                <a:gd name="T76" fmla="*/ 7 w 784"/>
                <a:gd name="T77" fmla="*/ 539 h 542"/>
                <a:gd name="T78" fmla="*/ 13 w 784"/>
                <a:gd name="T79" fmla="*/ 542 h 542"/>
                <a:gd name="T80" fmla="*/ 16 w 784"/>
                <a:gd name="T8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4" h="542">
                  <a:moveTo>
                    <a:pt x="302" y="120"/>
                  </a:moveTo>
                  <a:lnTo>
                    <a:pt x="452" y="120"/>
                  </a:lnTo>
                  <a:lnTo>
                    <a:pt x="452" y="150"/>
                  </a:lnTo>
                  <a:lnTo>
                    <a:pt x="302" y="150"/>
                  </a:lnTo>
                  <a:lnTo>
                    <a:pt x="302" y="120"/>
                  </a:lnTo>
                  <a:close/>
                  <a:moveTo>
                    <a:pt x="16" y="542"/>
                  </a:moveTo>
                  <a:lnTo>
                    <a:pt x="768" y="542"/>
                  </a:lnTo>
                  <a:lnTo>
                    <a:pt x="772" y="542"/>
                  </a:lnTo>
                  <a:lnTo>
                    <a:pt x="775" y="540"/>
                  </a:lnTo>
                  <a:lnTo>
                    <a:pt x="777" y="539"/>
                  </a:lnTo>
                  <a:lnTo>
                    <a:pt x="780" y="537"/>
                  </a:lnTo>
                  <a:lnTo>
                    <a:pt x="781" y="535"/>
                  </a:lnTo>
                  <a:lnTo>
                    <a:pt x="783" y="533"/>
                  </a:lnTo>
                  <a:lnTo>
                    <a:pt x="783" y="529"/>
                  </a:lnTo>
                  <a:lnTo>
                    <a:pt x="784" y="527"/>
                  </a:lnTo>
                  <a:lnTo>
                    <a:pt x="784" y="135"/>
                  </a:lnTo>
                  <a:lnTo>
                    <a:pt x="783" y="132"/>
                  </a:lnTo>
                  <a:lnTo>
                    <a:pt x="783" y="129"/>
                  </a:lnTo>
                  <a:lnTo>
                    <a:pt x="781" y="127"/>
                  </a:lnTo>
                  <a:lnTo>
                    <a:pt x="780" y="125"/>
                  </a:lnTo>
                  <a:lnTo>
                    <a:pt x="777" y="123"/>
                  </a:lnTo>
                  <a:lnTo>
                    <a:pt x="775" y="121"/>
                  </a:lnTo>
                  <a:lnTo>
                    <a:pt x="772" y="120"/>
                  </a:lnTo>
                  <a:lnTo>
                    <a:pt x="768" y="120"/>
                  </a:lnTo>
                  <a:lnTo>
                    <a:pt x="483" y="120"/>
                  </a:lnTo>
                  <a:lnTo>
                    <a:pt x="483" y="105"/>
                  </a:lnTo>
                  <a:lnTo>
                    <a:pt x="483" y="102"/>
                  </a:lnTo>
                  <a:lnTo>
                    <a:pt x="481" y="99"/>
                  </a:lnTo>
                  <a:lnTo>
                    <a:pt x="480" y="97"/>
                  </a:lnTo>
                  <a:lnTo>
                    <a:pt x="478" y="94"/>
                  </a:lnTo>
                  <a:lnTo>
                    <a:pt x="476" y="92"/>
                  </a:lnTo>
                  <a:lnTo>
                    <a:pt x="474" y="91"/>
                  </a:lnTo>
                  <a:lnTo>
                    <a:pt x="470" y="90"/>
                  </a:lnTo>
                  <a:lnTo>
                    <a:pt x="468" y="90"/>
                  </a:lnTo>
                  <a:lnTo>
                    <a:pt x="392" y="90"/>
                  </a:lnTo>
                  <a:lnTo>
                    <a:pt x="392" y="14"/>
                  </a:lnTo>
                  <a:lnTo>
                    <a:pt x="392" y="12"/>
                  </a:lnTo>
                  <a:lnTo>
                    <a:pt x="391" y="9"/>
                  </a:lnTo>
                  <a:lnTo>
                    <a:pt x="390" y="6"/>
                  </a:lnTo>
                  <a:lnTo>
                    <a:pt x="388" y="4"/>
                  </a:lnTo>
                  <a:lnTo>
                    <a:pt x="385" y="2"/>
                  </a:lnTo>
                  <a:lnTo>
                    <a:pt x="383" y="1"/>
                  </a:lnTo>
                  <a:lnTo>
                    <a:pt x="380" y="0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71" y="1"/>
                  </a:lnTo>
                  <a:lnTo>
                    <a:pt x="369" y="2"/>
                  </a:lnTo>
                  <a:lnTo>
                    <a:pt x="366" y="4"/>
                  </a:lnTo>
                  <a:lnTo>
                    <a:pt x="365" y="6"/>
                  </a:lnTo>
                  <a:lnTo>
                    <a:pt x="363" y="9"/>
                  </a:lnTo>
                  <a:lnTo>
                    <a:pt x="363" y="12"/>
                  </a:lnTo>
                  <a:lnTo>
                    <a:pt x="362" y="14"/>
                  </a:lnTo>
                  <a:lnTo>
                    <a:pt x="362" y="90"/>
                  </a:lnTo>
                  <a:lnTo>
                    <a:pt x="287" y="90"/>
                  </a:lnTo>
                  <a:lnTo>
                    <a:pt x="284" y="90"/>
                  </a:lnTo>
                  <a:lnTo>
                    <a:pt x="282" y="91"/>
                  </a:lnTo>
                  <a:lnTo>
                    <a:pt x="278" y="92"/>
                  </a:lnTo>
                  <a:lnTo>
                    <a:pt x="276" y="94"/>
                  </a:lnTo>
                  <a:lnTo>
                    <a:pt x="275" y="97"/>
                  </a:lnTo>
                  <a:lnTo>
                    <a:pt x="273" y="99"/>
                  </a:lnTo>
                  <a:lnTo>
                    <a:pt x="273" y="102"/>
                  </a:lnTo>
                  <a:lnTo>
                    <a:pt x="271" y="105"/>
                  </a:lnTo>
                  <a:lnTo>
                    <a:pt x="271" y="120"/>
                  </a:lnTo>
                  <a:lnTo>
                    <a:pt x="16" y="120"/>
                  </a:lnTo>
                  <a:lnTo>
                    <a:pt x="13" y="120"/>
                  </a:lnTo>
                  <a:lnTo>
                    <a:pt x="11" y="121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4" y="127"/>
                  </a:lnTo>
                  <a:lnTo>
                    <a:pt x="1" y="129"/>
                  </a:lnTo>
                  <a:lnTo>
                    <a:pt x="1" y="132"/>
                  </a:lnTo>
                  <a:lnTo>
                    <a:pt x="0" y="135"/>
                  </a:lnTo>
                  <a:lnTo>
                    <a:pt x="0" y="527"/>
                  </a:lnTo>
                  <a:lnTo>
                    <a:pt x="1" y="529"/>
                  </a:lnTo>
                  <a:lnTo>
                    <a:pt x="1" y="533"/>
                  </a:lnTo>
                  <a:lnTo>
                    <a:pt x="4" y="535"/>
                  </a:lnTo>
                  <a:lnTo>
                    <a:pt x="5" y="537"/>
                  </a:lnTo>
                  <a:lnTo>
                    <a:pt x="7" y="539"/>
                  </a:lnTo>
                  <a:lnTo>
                    <a:pt x="11" y="540"/>
                  </a:lnTo>
                  <a:lnTo>
                    <a:pt x="13" y="542"/>
                  </a:lnTo>
                  <a:lnTo>
                    <a:pt x="16" y="542"/>
                  </a:lnTo>
                  <a:lnTo>
                    <a:pt x="16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4633">
              <a:extLst>
                <a:ext uri="{FF2B5EF4-FFF2-40B4-BE49-F238E27FC236}">
                  <a16:creationId xmlns:a16="http://schemas.microsoft.com/office/drawing/2014/main" id="{EA108E67-3940-4E4F-AC05-4C482B556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2563" y="4264025"/>
              <a:ext cx="277813" cy="104775"/>
            </a:xfrm>
            <a:custGeom>
              <a:avLst/>
              <a:gdLst>
                <a:gd name="T0" fmla="*/ 45 w 874"/>
                <a:gd name="T1" fmla="*/ 0 h 331"/>
                <a:gd name="T2" fmla="*/ 26 w 874"/>
                <a:gd name="T3" fmla="*/ 2 h 331"/>
                <a:gd name="T4" fmla="*/ 13 w 874"/>
                <a:gd name="T5" fmla="*/ 11 h 331"/>
                <a:gd name="T6" fmla="*/ 4 w 874"/>
                <a:gd name="T7" fmla="*/ 26 h 331"/>
                <a:gd name="T8" fmla="*/ 0 w 874"/>
                <a:gd name="T9" fmla="*/ 45 h 331"/>
                <a:gd name="T10" fmla="*/ 4 w 874"/>
                <a:gd name="T11" fmla="*/ 64 h 331"/>
                <a:gd name="T12" fmla="*/ 13 w 874"/>
                <a:gd name="T13" fmla="*/ 78 h 331"/>
                <a:gd name="T14" fmla="*/ 26 w 874"/>
                <a:gd name="T15" fmla="*/ 87 h 331"/>
                <a:gd name="T16" fmla="*/ 45 w 874"/>
                <a:gd name="T17" fmla="*/ 90 h 331"/>
                <a:gd name="T18" fmla="*/ 105 w 874"/>
                <a:gd name="T19" fmla="*/ 310 h 331"/>
                <a:gd name="T20" fmla="*/ 103 w 874"/>
                <a:gd name="T21" fmla="*/ 315 h 331"/>
                <a:gd name="T22" fmla="*/ 104 w 874"/>
                <a:gd name="T23" fmla="*/ 321 h 331"/>
                <a:gd name="T24" fmla="*/ 106 w 874"/>
                <a:gd name="T25" fmla="*/ 325 h 331"/>
                <a:gd name="T26" fmla="*/ 112 w 874"/>
                <a:gd name="T27" fmla="*/ 330 h 331"/>
                <a:gd name="T28" fmla="*/ 119 w 874"/>
                <a:gd name="T29" fmla="*/ 331 h 331"/>
                <a:gd name="T30" fmla="*/ 127 w 874"/>
                <a:gd name="T31" fmla="*/ 329 h 331"/>
                <a:gd name="T32" fmla="*/ 132 w 874"/>
                <a:gd name="T33" fmla="*/ 323 h 331"/>
                <a:gd name="T34" fmla="*/ 407 w 874"/>
                <a:gd name="T35" fmla="*/ 90 h 331"/>
                <a:gd name="T36" fmla="*/ 408 w 874"/>
                <a:gd name="T37" fmla="*/ 319 h 331"/>
                <a:gd name="T38" fmla="*/ 410 w 874"/>
                <a:gd name="T39" fmla="*/ 324 h 331"/>
                <a:gd name="T40" fmla="*/ 414 w 874"/>
                <a:gd name="T41" fmla="*/ 329 h 331"/>
                <a:gd name="T42" fmla="*/ 419 w 874"/>
                <a:gd name="T43" fmla="*/ 331 h 331"/>
                <a:gd name="T44" fmla="*/ 425 w 874"/>
                <a:gd name="T45" fmla="*/ 331 h 331"/>
                <a:gd name="T46" fmla="*/ 430 w 874"/>
                <a:gd name="T47" fmla="*/ 329 h 331"/>
                <a:gd name="T48" fmla="*/ 435 w 874"/>
                <a:gd name="T49" fmla="*/ 324 h 331"/>
                <a:gd name="T50" fmla="*/ 437 w 874"/>
                <a:gd name="T51" fmla="*/ 319 h 331"/>
                <a:gd name="T52" fmla="*/ 437 w 874"/>
                <a:gd name="T53" fmla="*/ 90 h 331"/>
                <a:gd name="T54" fmla="*/ 713 w 874"/>
                <a:gd name="T55" fmla="*/ 323 h 331"/>
                <a:gd name="T56" fmla="*/ 718 w 874"/>
                <a:gd name="T57" fmla="*/ 329 h 331"/>
                <a:gd name="T58" fmla="*/ 726 w 874"/>
                <a:gd name="T59" fmla="*/ 331 h 331"/>
                <a:gd name="T60" fmla="*/ 733 w 874"/>
                <a:gd name="T61" fmla="*/ 330 h 331"/>
                <a:gd name="T62" fmla="*/ 738 w 874"/>
                <a:gd name="T63" fmla="*/ 325 h 331"/>
                <a:gd name="T64" fmla="*/ 740 w 874"/>
                <a:gd name="T65" fmla="*/ 321 h 331"/>
                <a:gd name="T66" fmla="*/ 741 w 874"/>
                <a:gd name="T67" fmla="*/ 315 h 331"/>
                <a:gd name="T68" fmla="*/ 739 w 874"/>
                <a:gd name="T69" fmla="*/ 310 h 331"/>
                <a:gd name="T70" fmla="*/ 829 w 874"/>
                <a:gd name="T71" fmla="*/ 90 h 331"/>
                <a:gd name="T72" fmla="*/ 848 w 874"/>
                <a:gd name="T73" fmla="*/ 87 h 331"/>
                <a:gd name="T74" fmla="*/ 862 w 874"/>
                <a:gd name="T75" fmla="*/ 78 h 331"/>
                <a:gd name="T76" fmla="*/ 871 w 874"/>
                <a:gd name="T77" fmla="*/ 64 h 331"/>
                <a:gd name="T78" fmla="*/ 874 w 874"/>
                <a:gd name="T79" fmla="*/ 45 h 331"/>
                <a:gd name="T80" fmla="*/ 871 w 874"/>
                <a:gd name="T81" fmla="*/ 26 h 331"/>
                <a:gd name="T82" fmla="*/ 862 w 874"/>
                <a:gd name="T83" fmla="*/ 11 h 331"/>
                <a:gd name="T84" fmla="*/ 848 w 874"/>
                <a:gd name="T85" fmla="*/ 2 h 331"/>
                <a:gd name="T86" fmla="*/ 829 w 874"/>
                <a:gd name="T8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331">
                  <a:moveTo>
                    <a:pt x="829" y="0"/>
                  </a:moveTo>
                  <a:lnTo>
                    <a:pt x="45" y="0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1" y="35"/>
                  </a:lnTo>
                  <a:lnTo>
                    <a:pt x="0" y="45"/>
                  </a:lnTo>
                  <a:lnTo>
                    <a:pt x="1" y="55"/>
                  </a:lnTo>
                  <a:lnTo>
                    <a:pt x="4" y="64"/>
                  </a:lnTo>
                  <a:lnTo>
                    <a:pt x="7" y="72"/>
                  </a:lnTo>
                  <a:lnTo>
                    <a:pt x="13" y="78"/>
                  </a:lnTo>
                  <a:lnTo>
                    <a:pt x="18" y="84"/>
                  </a:lnTo>
                  <a:lnTo>
                    <a:pt x="26" y="87"/>
                  </a:lnTo>
                  <a:lnTo>
                    <a:pt x="35" y="89"/>
                  </a:lnTo>
                  <a:lnTo>
                    <a:pt x="45" y="90"/>
                  </a:lnTo>
                  <a:lnTo>
                    <a:pt x="217" y="90"/>
                  </a:lnTo>
                  <a:lnTo>
                    <a:pt x="105" y="310"/>
                  </a:lnTo>
                  <a:lnTo>
                    <a:pt x="104" y="312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4" y="321"/>
                  </a:lnTo>
                  <a:lnTo>
                    <a:pt x="105" y="323"/>
                  </a:lnTo>
                  <a:lnTo>
                    <a:pt x="106" y="325"/>
                  </a:lnTo>
                  <a:lnTo>
                    <a:pt x="109" y="328"/>
                  </a:lnTo>
                  <a:lnTo>
                    <a:pt x="112" y="330"/>
                  </a:lnTo>
                  <a:lnTo>
                    <a:pt x="115" y="331"/>
                  </a:lnTo>
                  <a:lnTo>
                    <a:pt x="119" y="331"/>
                  </a:lnTo>
                  <a:lnTo>
                    <a:pt x="122" y="331"/>
                  </a:lnTo>
                  <a:lnTo>
                    <a:pt x="127" y="329"/>
                  </a:lnTo>
                  <a:lnTo>
                    <a:pt x="129" y="326"/>
                  </a:lnTo>
                  <a:lnTo>
                    <a:pt x="132" y="323"/>
                  </a:lnTo>
                  <a:lnTo>
                    <a:pt x="251" y="90"/>
                  </a:lnTo>
                  <a:lnTo>
                    <a:pt x="407" y="90"/>
                  </a:lnTo>
                  <a:lnTo>
                    <a:pt x="407" y="316"/>
                  </a:lnTo>
                  <a:lnTo>
                    <a:pt x="408" y="319"/>
                  </a:lnTo>
                  <a:lnTo>
                    <a:pt x="408" y="322"/>
                  </a:lnTo>
                  <a:lnTo>
                    <a:pt x="410" y="324"/>
                  </a:lnTo>
                  <a:lnTo>
                    <a:pt x="411" y="326"/>
                  </a:lnTo>
                  <a:lnTo>
                    <a:pt x="414" y="329"/>
                  </a:lnTo>
                  <a:lnTo>
                    <a:pt x="416" y="330"/>
                  </a:lnTo>
                  <a:lnTo>
                    <a:pt x="419" y="331"/>
                  </a:lnTo>
                  <a:lnTo>
                    <a:pt x="423" y="331"/>
                  </a:lnTo>
                  <a:lnTo>
                    <a:pt x="425" y="331"/>
                  </a:lnTo>
                  <a:lnTo>
                    <a:pt x="428" y="330"/>
                  </a:lnTo>
                  <a:lnTo>
                    <a:pt x="430" y="329"/>
                  </a:lnTo>
                  <a:lnTo>
                    <a:pt x="433" y="326"/>
                  </a:lnTo>
                  <a:lnTo>
                    <a:pt x="435" y="324"/>
                  </a:lnTo>
                  <a:lnTo>
                    <a:pt x="436" y="322"/>
                  </a:lnTo>
                  <a:lnTo>
                    <a:pt x="437" y="319"/>
                  </a:lnTo>
                  <a:lnTo>
                    <a:pt x="437" y="316"/>
                  </a:lnTo>
                  <a:lnTo>
                    <a:pt x="437" y="90"/>
                  </a:lnTo>
                  <a:lnTo>
                    <a:pt x="594" y="90"/>
                  </a:lnTo>
                  <a:lnTo>
                    <a:pt x="713" y="323"/>
                  </a:lnTo>
                  <a:lnTo>
                    <a:pt x="715" y="326"/>
                  </a:lnTo>
                  <a:lnTo>
                    <a:pt x="718" y="329"/>
                  </a:lnTo>
                  <a:lnTo>
                    <a:pt x="722" y="331"/>
                  </a:lnTo>
                  <a:lnTo>
                    <a:pt x="726" y="331"/>
                  </a:lnTo>
                  <a:lnTo>
                    <a:pt x="730" y="331"/>
                  </a:lnTo>
                  <a:lnTo>
                    <a:pt x="733" y="330"/>
                  </a:lnTo>
                  <a:lnTo>
                    <a:pt x="735" y="328"/>
                  </a:lnTo>
                  <a:lnTo>
                    <a:pt x="738" y="325"/>
                  </a:lnTo>
                  <a:lnTo>
                    <a:pt x="739" y="323"/>
                  </a:lnTo>
                  <a:lnTo>
                    <a:pt x="740" y="321"/>
                  </a:lnTo>
                  <a:lnTo>
                    <a:pt x="741" y="317"/>
                  </a:lnTo>
                  <a:lnTo>
                    <a:pt x="741" y="315"/>
                  </a:lnTo>
                  <a:lnTo>
                    <a:pt x="740" y="312"/>
                  </a:lnTo>
                  <a:lnTo>
                    <a:pt x="739" y="310"/>
                  </a:lnTo>
                  <a:lnTo>
                    <a:pt x="627" y="90"/>
                  </a:lnTo>
                  <a:lnTo>
                    <a:pt x="829" y="90"/>
                  </a:lnTo>
                  <a:lnTo>
                    <a:pt x="839" y="89"/>
                  </a:lnTo>
                  <a:lnTo>
                    <a:pt x="848" y="87"/>
                  </a:lnTo>
                  <a:lnTo>
                    <a:pt x="856" y="84"/>
                  </a:lnTo>
                  <a:lnTo>
                    <a:pt x="862" y="78"/>
                  </a:lnTo>
                  <a:lnTo>
                    <a:pt x="868" y="72"/>
                  </a:lnTo>
                  <a:lnTo>
                    <a:pt x="871" y="64"/>
                  </a:lnTo>
                  <a:lnTo>
                    <a:pt x="873" y="55"/>
                  </a:lnTo>
                  <a:lnTo>
                    <a:pt x="874" y="45"/>
                  </a:lnTo>
                  <a:lnTo>
                    <a:pt x="873" y="35"/>
                  </a:lnTo>
                  <a:lnTo>
                    <a:pt x="871" y="26"/>
                  </a:lnTo>
                  <a:lnTo>
                    <a:pt x="868" y="18"/>
                  </a:lnTo>
                  <a:lnTo>
                    <a:pt x="862" y="11"/>
                  </a:lnTo>
                  <a:lnTo>
                    <a:pt x="856" y="7"/>
                  </a:lnTo>
                  <a:lnTo>
                    <a:pt x="848" y="2"/>
                  </a:lnTo>
                  <a:lnTo>
                    <a:pt x="839" y="0"/>
                  </a:lnTo>
                  <a:lnTo>
                    <a:pt x="829" y="0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roup 83" descr="This image is an icon coins and paper money. ">
            <a:extLst>
              <a:ext uri="{FF2B5EF4-FFF2-40B4-BE49-F238E27FC236}">
                <a16:creationId xmlns:a16="http://schemas.microsoft.com/office/drawing/2014/main" id="{70190257-6E9B-4A91-B96F-7A4F96482776}"/>
              </a:ext>
            </a:extLst>
          </p:cNvPr>
          <p:cNvGrpSpPr/>
          <p:nvPr/>
        </p:nvGrpSpPr>
        <p:grpSpPr>
          <a:xfrm>
            <a:off x="2888016" y="4275595"/>
            <a:ext cx="333003" cy="334852"/>
            <a:chOff x="3746500" y="1344613"/>
            <a:chExt cx="285750" cy="287338"/>
          </a:xfrm>
          <a:solidFill>
            <a:schemeClr val="accent1"/>
          </a:solidFill>
          <a:effectLst/>
        </p:grpSpPr>
        <p:sp>
          <p:nvSpPr>
            <p:cNvPr id="85" name="Freeform 497">
              <a:extLst>
                <a:ext uri="{FF2B5EF4-FFF2-40B4-BE49-F238E27FC236}">
                  <a16:creationId xmlns:a16="http://schemas.microsoft.com/office/drawing/2014/main" id="{401A185B-54BB-4003-AC2C-6ED382C3F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498">
              <a:extLst>
                <a:ext uri="{FF2B5EF4-FFF2-40B4-BE49-F238E27FC236}">
                  <a16:creationId xmlns:a16="http://schemas.microsoft.com/office/drawing/2014/main" id="{CE0B976E-14BA-4C7E-AFC6-2CC7C4351C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499">
              <a:extLst>
                <a:ext uri="{FF2B5EF4-FFF2-40B4-BE49-F238E27FC236}">
                  <a16:creationId xmlns:a16="http://schemas.microsoft.com/office/drawing/2014/main" id="{13A92302-F0CA-44AA-9EF1-A8E1DCAF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500">
              <a:extLst>
                <a:ext uri="{FF2B5EF4-FFF2-40B4-BE49-F238E27FC236}">
                  <a16:creationId xmlns:a16="http://schemas.microsoft.com/office/drawing/2014/main" id="{4AE1AD0D-61CC-42DE-B3FE-FD081F1A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501">
              <a:extLst>
                <a:ext uri="{FF2B5EF4-FFF2-40B4-BE49-F238E27FC236}">
                  <a16:creationId xmlns:a16="http://schemas.microsoft.com/office/drawing/2014/main" id="{A414F18A-F4E5-493B-ADF6-3CA29ACD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Freeform 502">
              <a:extLst>
                <a:ext uri="{FF2B5EF4-FFF2-40B4-BE49-F238E27FC236}">
                  <a16:creationId xmlns:a16="http://schemas.microsoft.com/office/drawing/2014/main" id="{FEF5E9B3-3884-4535-90BB-D50507FAA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Freeform 503">
              <a:extLst>
                <a:ext uri="{FF2B5EF4-FFF2-40B4-BE49-F238E27FC236}">
                  <a16:creationId xmlns:a16="http://schemas.microsoft.com/office/drawing/2014/main" id="{55379948-9876-45D6-B25E-B22A146F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Freeform 504">
              <a:extLst>
                <a:ext uri="{FF2B5EF4-FFF2-40B4-BE49-F238E27FC236}">
                  <a16:creationId xmlns:a16="http://schemas.microsoft.com/office/drawing/2014/main" id="{ED8B3318-89C1-4B94-AB88-E15DC5D66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120" descr="This image is an icon of binoculars. ">
            <a:extLst>
              <a:ext uri="{FF2B5EF4-FFF2-40B4-BE49-F238E27FC236}">
                <a16:creationId xmlns:a16="http://schemas.microsoft.com/office/drawing/2014/main" id="{ABA740D9-6184-46F3-AEA4-54F62A974AF6}"/>
              </a:ext>
            </a:extLst>
          </p:cNvPr>
          <p:cNvGrpSpPr/>
          <p:nvPr/>
        </p:nvGrpSpPr>
        <p:grpSpPr>
          <a:xfrm>
            <a:off x="3433476" y="2859391"/>
            <a:ext cx="371223" cy="344414"/>
            <a:chOff x="9879013" y="2500313"/>
            <a:chExt cx="285750" cy="265113"/>
          </a:xfrm>
          <a:solidFill>
            <a:schemeClr val="accent1"/>
          </a:solidFill>
          <a:effectLst/>
        </p:grpSpPr>
        <p:sp>
          <p:nvSpPr>
            <p:cNvPr id="122" name="Freeform 3859">
              <a:extLst>
                <a:ext uri="{FF2B5EF4-FFF2-40B4-BE49-F238E27FC236}">
                  <a16:creationId xmlns:a16="http://schemas.microsoft.com/office/drawing/2014/main" id="{C4B6C848-3A28-4078-BDD9-E7EF085E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1413" y="2500313"/>
              <a:ext cx="133350" cy="265113"/>
            </a:xfrm>
            <a:custGeom>
              <a:avLst/>
              <a:gdLst>
                <a:gd name="T0" fmla="*/ 156 w 420"/>
                <a:gd name="T1" fmla="*/ 795 h 832"/>
                <a:gd name="T2" fmla="*/ 95 w 420"/>
                <a:gd name="T3" fmla="*/ 761 h 832"/>
                <a:gd name="T4" fmla="*/ 51 w 420"/>
                <a:gd name="T5" fmla="*/ 708 h 832"/>
                <a:gd name="T6" fmla="*/ 31 w 420"/>
                <a:gd name="T7" fmla="*/ 640 h 832"/>
                <a:gd name="T8" fmla="*/ 38 w 420"/>
                <a:gd name="T9" fmla="*/ 576 h 832"/>
                <a:gd name="T10" fmla="*/ 73 w 420"/>
                <a:gd name="T11" fmla="*/ 517 h 832"/>
                <a:gd name="T12" fmla="*/ 128 w 420"/>
                <a:gd name="T13" fmla="*/ 469 h 832"/>
                <a:gd name="T14" fmla="*/ 186 w 420"/>
                <a:gd name="T15" fmla="*/ 446 h 832"/>
                <a:gd name="T16" fmla="*/ 224 w 420"/>
                <a:gd name="T17" fmla="*/ 444 h 832"/>
                <a:gd name="T18" fmla="*/ 263 w 420"/>
                <a:gd name="T19" fmla="*/ 451 h 832"/>
                <a:gd name="T20" fmla="*/ 300 w 420"/>
                <a:gd name="T21" fmla="*/ 470 h 832"/>
                <a:gd name="T22" fmla="*/ 344 w 420"/>
                <a:gd name="T23" fmla="*/ 505 h 832"/>
                <a:gd name="T24" fmla="*/ 378 w 420"/>
                <a:gd name="T25" fmla="*/ 556 h 832"/>
                <a:gd name="T26" fmla="*/ 390 w 420"/>
                <a:gd name="T27" fmla="*/ 609 h 832"/>
                <a:gd name="T28" fmla="*/ 383 w 420"/>
                <a:gd name="T29" fmla="*/ 676 h 832"/>
                <a:gd name="T30" fmla="*/ 350 w 420"/>
                <a:gd name="T31" fmla="*/ 737 h 832"/>
                <a:gd name="T32" fmla="*/ 296 w 420"/>
                <a:gd name="T33" fmla="*/ 781 h 832"/>
                <a:gd name="T34" fmla="*/ 228 w 420"/>
                <a:gd name="T35" fmla="*/ 802 h 832"/>
                <a:gd name="T36" fmla="*/ 388 w 420"/>
                <a:gd name="T37" fmla="*/ 508 h 832"/>
                <a:gd name="T38" fmla="*/ 208 w 420"/>
                <a:gd name="T39" fmla="*/ 178 h 832"/>
                <a:gd name="T40" fmla="*/ 145 w 420"/>
                <a:gd name="T41" fmla="*/ 20 h 832"/>
                <a:gd name="T42" fmla="*/ 109 w 420"/>
                <a:gd name="T43" fmla="*/ 4 h 832"/>
                <a:gd name="T44" fmla="*/ 66 w 420"/>
                <a:gd name="T45" fmla="*/ 0 h 832"/>
                <a:gd name="T46" fmla="*/ 27 w 420"/>
                <a:gd name="T47" fmla="*/ 11 h 832"/>
                <a:gd name="T48" fmla="*/ 2 w 420"/>
                <a:gd name="T49" fmla="*/ 28 h 832"/>
                <a:gd name="T50" fmla="*/ 0 w 420"/>
                <a:gd name="T51" fmla="*/ 263 h 832"/>
                <a:gd name="T52" fmla="*/ 55 w 420"/>
                <a:gd name="T53" fmla="*/ 273 h 832"/>
                <a:gd name="T54" fmla="*/ 97 w 420"/>
                <a:gd name="T55" fmla="*/ 293 h 832"/>
                <a:gd name="T56" fmla="*/ 125 w 420"/>
                <a:gd name="T57" fmla="*/ 320 h 832"/>
                <a:gd name="T58" fmla="*/ 135 w 420"/>
                <a:gd name="T59" fmla="*/ 352 h 832"/>
                <a:gd name="T60" fmla="*/ 131 w 420"/>
                <a:gd name="T61" fmla="*/ 362 h 832"/>
                <a:gd name="T62" fmla="*/ 120 w 420"/>
                <a:gd name="T63" fmla="*/ 367 h 832"/>
                <a:gd name="T64" fmla="*/ 109 w 420"/>
                <a:gd name="T65" fmla="*/ 362 h 832"/>
                <a:gd name="T66" fmla="*/ 105 w 420"/>
                <a:gd name="T67" fmla="*/ 352 h 832"/>
                <a:gd name="T68" fmla="*/ 97 w 420"/>
                <a:gd name="T69" fmla="*/ 333 h 832"/>
                <a:gd name="T70" fmla="*/ 76 w 420"/>
                <a:gd name="T71" fmla="*/ 315 h 832"/>
                <a:gd name="T72" fmla="*/ 0 w 420"/>
                <a:gd name="T73" fmla="*/ 293 h 832"/>
                <a:gd name="T74" fmla="*/ 2 w 420"/>
                <a:gd name="T75" fmla="*/ 648 h 832"/>
                <a:gd name="T76" fmla="*/ 27 w 420"/>
                <a:gd name="T77" fmla="*/ 725 h 832"/>
                <a:gd name="T78" fmla="*/ 78 w 420"/>
                <a:gd name="T79" fmla="*/ 786 h 832"/>
                <a:gd name="T80" fmla="*/ 149 w 420"/>
                <a:gd name="T81" fmla="*/ 823 h 832"/>
                <a:gd name="T82" fmla="*/ 221 w 420"/>
                <a:gd name="T83" fmla="*/ 832 h 832"/>
                <a:gd name="T84" fmla="*/ 272 w 420"/>
                <a:gd name="T85" fmla="*/ 823 h 832"/>
                <a:gd name="T86" fmla="*/ 344 w 420"/>
                <a:gd name="T87" fmla="*/ 785 h 832"/>
                <a:gd name="T88" fmla="*/ 396 w 420"/>
                <a:gd name="T89" fmla="*/ 723 h 832"/>
                <a:gd name="T90" fmla="*/ 418 w 420"/>
                <a:gd name="T91" fmla="*/ 654 h 832"/>
                <a:gd name="T92" fmla="*/ 420 w 420"/>
                <a:gd name="T93" fmla="*/ 608 h 832"/>
                <a:gd name="T94" fmla="*/ 408 w 420"/>
                <a:gd name="T95" fmla="*/ 55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832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3" name="Freeform 3860">
              <a:extLst>
                <a:ext uri="{FF2B5EF4-FFF2-40B4-BE49-F238E27FC236}">
                  <a16:creationId xmlns:a16="http://schemas.microsoft.com/office/drawing/2014/main" id="{66BC00C1-682B-4D0A-8016-AF3E11017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9013" y="2500313"/>
              <a:ext cx="133350" cy="265113"/>
            </a:xfrm>
            <a:custGeom>
              <a:avLst/>
              <a:gdLst>
                <a:gd name="T0" fmla="*/ 382 w 421"/>
                <a:gd name="T1" fmla="*/ 676 h 832"/>
                <a:gd name="T2" fmla="*/ 349 w 421"/>
                <a:gd name="T3" fmla="*/ 737 h 832"/>
                <a:gd name="T4" fmla="*/ 296 w 421"/>
                <a:gd name="T5" fmla="*/ 781 h 832"/>
                <a:gd name="T6" fmla="*/ 229 w 421"/>
                <a:gd name="T7" fmla="*/ 802 h 832"/>
                <a:gd name="T8" fmla="*/ 157 w 421"/>
                <a:gd name="T9" fmla="*/ 795 h 832"/>
                <a:gd name="T10" fmla="*/ 96 w 421"/>
                <a:gd name="T11" fmla="*/ 761 h 832"/>
                <a:gd name="T12" fmla="*/ 52 w 421"/>
                <a:gd name="T13" fmla="*/ 708 h 832"/>
                <a:gd name="T14" fmla="*/ 30 w 421"/>
                <a:gd name="T15" fmla="*/ 640 h 832"/>
                <a:gd name="T16" fmla="*/ 35 w 421"/>
                <a:gd name="T17" fmla="*/ 582 h 832"/>
                <a:gd name="T18" fmla="*/ 53 w 421"/>
                <a:gd name="T19" fmla="*/ 534 h 832"/>
                <a:gd name="T20" fmla="*/ 103 w 421"/>
                <a:gd name="T21" fmla="*/ 481 h 832"/>
                <a:gd name="T22" fmla="*/ 139 w 421"/>
                <a:gd name="T23" fmla="*/ 459 h 832"/>
                <a:gd name="T24" fmla="*/ 177 w 421"/>
                <a:gd name="T25" fmla="*/ 447 h 832"/>
                <a:gd name="T26" fmla="*/ 216 w 421"/>
                <a:gd name="T27" fmla="*/ 444 h 832"/>
                <a:gd name="T28" fmla="*/ 260 w 421"/>
                <a:gd name="T29" fmla="*/ 454 h 832"/>
                <a:gd name="T30" fmla="*/ 322 w 421"/>
                <a:gd name="T31" fmla="*/ 490 h 832"/>
                <a:gd name="T32" fmla="*/ 368 w 421"/>
                <a:gd name="T33" fmla="*/ 546 h 832"/>
                <a:gd name="T34" fmla="*/ 390 w 421"/>
                <a:gd name="T35" fmla="*/ 607 h 832"/>
                <a:gd name="T36" fmla="*/ 332 w 421"/>
                <a:gd name="T37" fmla="*/ 0 h 832"/>
                <a:gd name="T38" fmla="*/ 292 w 421"/>
                <a:gd name="T39" fmla="*/ 11 h 832"/>
                <a:gd name="T40" fmla="*/ 267 w 421"/>
                <a:gd name="T41" fmla="*/ 28 h 832"/>
                <a:gd name="T42" fmla="*/ 153 w 421"/>
                <a:gd name="T43" fmla="*/ 238 h 832"/>
                <a:gd name="T44" fmla="*/ 30 w 421"/>
                <a:gd name="T45" fmla="*/ 514 h 832"/>
                <a:gd name="T46" fmla="*/ 8 w 421"/>
                <a:gd name="T47" fmla="*/ 565 h 832"/>
                <a:gd name="T48" fmla="*/ 0 w 421"/>
                <a:gd name="T49" fmla="*/ 622 h 832"/>
                <a:gd name="T50" fmla="*/ 5 w 421"/>
                <a:gd name="T51" fmla="*/ 665 h 832"/>
                <a:gd name="T52" fmla="*/ 36 w 421"/>
                <a:gd name="T53" fmla="*/ 740 h 832"/>
                <a:gd name="T54" fmla="*/ 93 w 421"/>
                <a:gd name="T55" fmla="*/ 797 h 832"/>
                <a:gd name="T56" fmla="*/ 168 w 421"/>
                <a:gd name="T57" fmla="*/ 828 h 832"/>
                <a:gd name="T58" fmla="*/ 211 w 421"/>
                <a:gd name="T59" fmla="*/ 832 h 832"/>
                <a:gd name="T60" fmla="*/ 291 w 421"/>
                <a:gd name="T61" fmla="*/ 816 h 832"/>
                <a:gd name="T62" fmla="*/ 358 w 421"/>
                <a:gd name="T63" fmla="*/ 772 h 832"/>
                <a:gd name="T64" fmla="*/ 403 w 421"/>
                <a:gd name="T65" fmla="*/ 708 h 832"/>
                <a:gd name="T66" fmla="*/ 421 w 421"/>
                <a:gd name="T67" fmla="*/ 627 h 832"/>
                <a:gd name="T68" fmla="*/ 398 w 421"/>
                <a:gd name="T69" fmla="*/ 297 h 832"/>
                <a:gd name="T70" fmla="*/ 337 w 421"/>
                <a:gd name="T71" fmla="*/ 320 h 832"/>
                <a:gd name="T72" fmla="*/ 320 w 421"/>
                <a:gd name="T73" fmla="*/ 338 h 832"/>
                <a:gd name="T74" fmla="*/ 316 w 421"/>
                <a:gd name="T75" fmla="*/ 355 h 832"/>
                <a:gd name="T76" fmla="*/ 309 w 421"/>
                <a:gd name="T77" fmla="*/ 365 h 832"/>
                <a:gd name="T78" fmla="*/ 297 w 421"/>
                <a:gd name="T79" fmla="*/ 367 h 832"/>
                <a:gd name="T80" fmla="*/ 288 w 421"/>
                <a:gd name="T81" fmla="*/ 360 h 832"/>
                <a:gd name="T82" fmla="*/ 286 w 421"/>
                <a:gd name="T83" fmla="*/ 343 h 832"/>
                <a:gd name="T84" fmla="*/ 301 w 421"/>
                <a:gd name="T85" fmla="*/ 312 h 832"/>
                <a:gd name="T86" fmla="*/ 333 w 421"/>
                <a:gd name="T87" fmla="*/ 287 h 832"/>
                <a:gd name="T88" fmla="*/ 379 w 421"/>
                <a:gd name="T89" fmla="*/ 270 h 832"/>
                <a:gd name="T90" fmla="*/ 421 w 421"/>
                <a:gd name="T91" fmla="*/ 36 h 832"/>
                <a:gd name="T92" fmla="*/ 417 w 421"/>
                <a:gd name="T93" fmla="*/ 26 h 832"/>
                <a:gd name="T94" fmla="*/ 384 w 421"/>
                <a:gd name="T95" fmla="*/ 6 h 832"/>
                <a:gd name="T96" fmla="*/ 343 w 421"/>
                <a:gd name="T9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832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4" name="Freeform 3861">
              <a:extLst>
                <a:ext uri="{FF2B5EF4-FFF2-40B4-BE49-F238E27FC236}">
                  <a16:creationId xmlns:a16="http://schemas.microsoft.com/office/drawing/2014/main" id="{C64B35FF-4F41-44ED-AA0F-3F627B3B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659063"/>
              <a:ext cx="46038" cy="46038"/>
            </a:xfrm>
            <a:custGeom>
              <a:avLst/>
              <a:gdLst>
                <a:gd name="T0" fmla="*/ 2 w 144"/>
                <a:gd name="T1" fmla="*/ 132 h 143"/>
                <a:gd name="T2" fmla="*/ 4 w 144"/>
                <a:gd name="T3" fmla="*/ 137 h 143"/>
                <a:gd name="T4" fmla="*/ 7 w 144"/>
                <a:gd name="T5" fmla="*/ 140 h 143"/>
                <a:gd name="T6" fmla="*/ 12 w 144"/>
                <a:gd name="T7" fmla="*/ 143 h 143"/>
                <a:gd name="T8" fmla="*/ 19 w 144"/>
                <a:gd name="T9" fmla="*/ 143 h 143"/>
                <a:gd name="T10" fmla="*/ 24 w 144"/>
                <a:gd name="T11" fmla="*/ 140 h 143"/>
                <a:gd name="T12" fmla="*/ 28 w 144"/>
                <a:gd name="T13" fmla="*/ 137 h 143"/>
                <a:gd name="T14" fmla="*/ 31 w 144"/>
                <a:gd name="T15" fmla="*/ 132 h 143"/>
                <a:gd name="T16" fmla="*/ 32 w 144"/>
                <a:gd name="T17" fmla="*/ 118 h 143"/>
                <a:gd name="T18" fmla="*/ 35 w 144"/>
                <a:gd name="T19" fmla="*/ 98 h 143"/>
                <a:gd name="T20" fmla="*/ 42 w 144"/>
                <a:gd name="T21" fmla="*/ 81 h 143"/>
                <a:gd name="T22" fmla="*/ 53 w 144"/>
                <a:gd name="T23" fmla="*/ 65 h 143"/>
                <a:gd name="T24" fmla="*/ 67 w 144"/>
                <a:gd name="T25" fmla="*/ 52 h 143"/>
                <a:gd name="T26" fmla="*/ 82 w 144"/>
                <a:gd name="T27" fmla="*/ 41 h 143"/>
                <a:gd name="T28" fmla="*/ 100 w 144"/>
                <a:gd name="T29" fmla="*/ 34 h 143"/>
                <a:gd name="T30" fmla="*/ 120 w 144"/>
                <a:gd name="T31" fmla="*/ 30 h 143"/>
                <a:gd name="T32" fmla="*/ 132 w 144"/>
                <a:gd name="T33" fmla="*/ 30 h 143"/>
                <a:gd name="T34" fmla="*/ 138 w 144"/>
                <a:gd name="T35" fmla="*/ 26 h 143"/>
                <a:gd name="T36" fmla="*/ 142 w 144"/>
                <a:gd name="T37" fmla="*/ 23 h 143"/>
                <a:gd name="T38" fmla="*/ 144 w 144"/>
                <a:gd name="T39" fmla="*/ 18 h 143"/>
                <a:gd name="T40" fmla="*/ 144 w 144"/>
                <a:gd name="T41" fmla="*/ 11 h 143"/>
                <a:gd name="T42" fmla="*/ 142 w 144"/>
                <a:gd name="T43" fmla="*/ 6 h 143"/>
                <a:gd name="T44" fmla="*/ 138 w 144"/>
                <a:gd name="T45" fmla="*/ 2 h 143"/>
                <a:gd name="T46" fmla="*/ 132 w 144"/>
                <a:gd name="T47" fmla="*/ 0 h 143"/>
                <a:gd name="T48" fmla="*/ 116 w 144"/>
                <a:gd name="T49" fmla="*/ 0 h 143"/>
                <a:gd name="T50" fmla="*/ 92 w 144"/>
                <a:gd name="T51" fmla="*/ 5 h 143"/>
                <a:gd name="T52" fmla="*/ 68 w 144"/>
                <a:gd name="T53" fmla="*/ 15 h 143"/>
                <a:gd name="T54" fmla="*/ 48 w 144"/>
                <a:gd name="T55" fmla="*/ 29 h 143"/>
                <a:gd name="T56" fmla="*/ 31 w 144"/>
                <a:gd name="T57" fmla="*/ 46 h 143"/>
                <a:gd name="T58" fmla="*/ 17 w 144"/>
                <a:gd name="T59" fmla="*/ 67 h 143"/>
                <a:gd name="T60" fmla="*/ 7 w 144"/>
                <a:gd name="T61" fmla="*/ 90 h 143"/>
                <a:gd name="T62" fmla="*/ 2 w 144"/>
                <a:gd name="T63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3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5" name="Freeform 3862">
              <a:extLst>
                <a:ext uri="{FF2B5EF4-FFF2-40B4-BE49-F238E27FC236}">
                  <a16:creationId xmlns:a16="http://schemas.microsoft.com/office/drawing/2014/main" id="{1EE8525A-CB8A-4ACE-A02E-A8188A1B4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659063"/>
              <a:ext cx="44450" cy="46038"/>
            </a:xfrm>
            <a:custGeom>
              <a:avLst/>
              <a:gdLst>
                <a:gd name="T0" fmla="*/ 115 w 144"/>
                <a:gd name="T1" fmla="*/ 0 h 143"/>
                <a:gd name="T2" fmla="*/ 90 w 144"/>
                <a:gd name="T3" fmla="*/ 5 h 143"/>
                <a:gd name="T4" fmla="*/ 66 w 144"/>
                <a:gd name="T5" fmla="*/ 15 h 143"/>
                <a:gd name="T6" fmla="*/ 46 w 144"/>
                <a:gd name="T7" fmla="*/ 29 h 143"/>
                <a:gd name="T8" fmla="*/ 29 w 144"/>
                <a:gd name="T9" fmla="*/ 46 h 143"/>
                <a:gd name="T10" fmla="*/ 15 w 144"/>
                <a:gd name="T11" fmla="*/ 67 h 143"/>
                <a:gd name="T12" fmla="*/ 5 w 144"/>
                <a:gd name="T13" fmla="*/ 90 h 143"/>
                <a:gd name="T14" fmla="*/ 0 w 144"/>
                <a:gd name="T15" fmla="*/ 115 h 143"/>
                <a:gd name="T16" fmla="*/ 0 w 144"/>
                <a:gd name="T17" fmla="*/ 132 h 143"/>
                <a:gd name="T18" fmla="*/ 2 w 144"/>
                <a:gd name="T19" fmla="*/ 137 h 143"/>
                <a:gd name="T20" fmla="*/ 6 w 144"/>
                <a:gd name="T21" fmla="*/ 140 h 143"/>
                <a:gd name="T22" fmla="*/ 12 w 144"/>
                <a:gd name="T23" fmla="*/ 143 h 143"/>
                <a:gd name="T24" fmla="*/ 17 w 144"/>
                <a:gd name="T25" fmla="*/ 143 h 143"/>
                <a:gd name="T26" fmla="*/ 22 w 144"/>
                <a:gd name="T27" fmla="*/ 140 h 143"/>
                <a:gd name="T28" fmla="*/ 27 w 144"/>
                <a:gd name="T29" fmla="*/ 137 h 143"/>
                <a:gd name="T30" fmla="*/ 29 w 144"/>
                <a:gd name="T31" fmla="*/ 132 h 143"/>
                <a:gd name="T32" fmla="*/ 30 w 144"/>
                <a:gd name="T33" fmla="*/ 118 h 143"/>
                <a:gd name="T34" fmla="*/ 34 w 144"/>
                <a:gd name="T35" fmla="*/ 98 h 143"/>
                <a:gd name="T36" fmla="*/ 42 w 144"/>
                <a:gd name="T37" fmla="*/ 81 h 143"/>
                <a:gd name="T38" fmla="*/ 52 w 144"/>
                <a:gd name="T39" fmla="*/ 65 h 143"/>
                <a:gd name="T40" fmla="*/ 65 w 144"/>
                <a:gd name="T41" fmla="*/ 52 h 143"/>
                <a:gd name="T42" fmla="*/ 81 w 144"/>
                <a:gd name="T43" fmla="*/ 41 h 143"/>
                <a:gd name="T44" fmla="*/ 98 w 144"/>
                <a:gd name="T45" fmla="*/ 34 h 143"/>
                <a:gd name="T46" fmla="*/ 118 w 144"/>
                <a:gd name="T47" fmla="*/ 30 h 143"/>
                <a:gd name="T48" fmla="*/ 131 w 144"/>
                <a:gd name="T49" fmla="*/ 30 h 143"/>
                <a:gd name="T50" fmla="*/ 136 w 144"/>
                <a:gd name="T51" fmla="*/ 26 h 143"/>
                <a:gd name="T52" fmla="*/ 140 w 144"/>
                <a:gd name="T53" fmla="*/ 23 h 143"/>
                <a:gd name="T54" fmla="*/ 142 w 144"/>
                <a:gd name="T55" fmla="*/ 18 h 143"/>
                <a:gd name="T56" fmla="*/ 142 w 144"/>
                <a:gd name="T57" fmla="*/ 11 h 143"/>
                <a:gd name="T58" fmla="*/ 140 w 144"/>
                <a:gd name="T59" fmla="*/ 6 h 143"/>
                <a:gd name="T60" fmla="*/ 136 w 144"/>
                <a:gd name="T61" fmla="*/ 2 h 143"/>
                <a:gd name="T62" fmla="*/ 131 w 144"/>
                <a:gd name="T63" fmla="*/ 0 h 143"/>
                <a:gd name="T64" fmla="*/ 129 w 144"/>
                <a:gd name="T6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43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Diamond 7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56326" y="1321679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2" name="Group 161" descr="This image is an icon of pen and paper. ">
            <a:extLst>
              <a:ext uri="{FF2B5EF4-FFF2-40B4-BE49-F238E27FC236}">
                <a16:creationId xmlns:a16="http://schemas.microsoft.com/office/drawing/2014/main" id="{2483BC18-0A05-4FF8-B031-03F40068091B}"/>
              </a:ext>
            </a:extLst>
          </p:cNvPr>
          <p:cNvGrpSpPr/>
          <p:nvPr/>
        </p:nvGrpSpPr>
        <p:grpSpPr>
          <a:xfrm>
            <a:off x="7183425" y="1649497"/>
            <a:ext cx="260202" cy="258764"/>
            <a:chOff x="7018338" y="4656138"/>
            <a:chExt cx="287337" cy="285750"/>
          </a:xfrm>
          <a:solidFill>
            <a:schemeClr val="bg1"/>
          </a:solidFill>
          <a:effectLst/>
        </p:grpSpPr>
        <p:sp>
          <p:nvSpPr>
            <p:cNvPr id="163" name="Freeform 4604">
              <a:extLst>
                <a:ext uri="{FF2B5EF4-FFF2-40B4-BE49-F238E27FC236}">
                  <a16:creationId xmlns:a16="http://schemas.microsoft.com/office/drawing/2014/main" id="{DA1316D7-5899-4370-95D5-FD8C6DF3E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8338" y="4656138"/>
              <a:ext cx="230188" cy="285750"/>
            </a:xfrm>
            <a:custGeom>
              <a:avLst/>
              <a:gdLst>
                <a:gd name="T0" fmla="*/ 351 w 723"/>
                <a:gd name="T1" fmla="*/ 416 h 903"/>
                <a:gd name="T2" fmla="*/ 348 w 723"/>
                <a:gd name="T3" fmla="*/ 400 h 903"/>
                <a:gd name="T4" fmla="*/ 362 w 723"/>
                <a:gd name="T5" fmla="*/ 391 h 903"/>
                <a:gd name="T6" fmla="*/ 525 w 723"/>
                <a:gd name="T7" fmla="*/ 398 h 903"/>
                <a:gd name="T8" fmla="*/ 525 w 723"/>
                <a:gd name="T9" fmla="*/ 414 h 903"/>
                <a:gd name="T10" fmla="*/ 513 w 723"/>
                <a:gd name="T11" fmla="*/ 572 h 903"/>
                <a:gd name="T12" fmla="*/ 349 w 723"/>
                <a:gd name="T13" fmla="*/ 565 h 903"/>
                <a:gd name="T14" fmla="*/ 349 w 723"/>
                <a:gd name="T15" fmla="*/ 548 h 903"/>
                <a:gd name="T16" fmla="*/ 513 w 723"/>
                <a:gd name="T17" fmla="*/ 542 h 903"/>
                <a:gd name="T18" fmla="*/ 526 w 723"/>
                <a:gd name="T19" fmla="*/ 551 h 903"/>
                <a:gd name="T20" fmla="*/ 523 w 723"/>
                <a:gd name="T21" fmla="*/ 568 h 903"/>
                <a:gd name="T22" fmla="*/ 362 w 723"/>
                <a:gd name="T23" fmla="*/ 722 h 903"/>
                <a:gd name="T24" fmla="*/ 348 w 723"/>
                <a:gd name="T25" fmla="*/ 713 h 903"/>
                <a:gd name="T26" fmla="*/ 351 w 723"/>
                <a:gd name="T27" fmla="*/ 696 h 903"/>
                <a:gd name="T28" fmla="*/ 515 w 723"/>
                <a:gd name="T29" fmla="*/ 693 h 903"/>
                <a:gd name="T30" fmla="*/ 528 w 723"/>
                <a:gd name="T31" fmla="*/ 704 h 903"/>
                <a:gd name="T32" fmla="*/ 521 w 723"/>
                <a:gd name="T33" fmla="*/ 720 h 903"/>
                <a:gd name="T34" fmla="*/ 232 w 723"/>
                <a:gd name="T35" fmla="*/ 405 h 903"/>
                <a:gd name="T36" fmla="*/ 198 w 723"/>
                <a:gd name="T37" fmla="*/ 381 h 903"/>
                <a:gd name="T38" fmla="*/ 200 w 723"/>
                <a:gd name="T39" fmla="*/ 365 h 903"/>
                <a:gd name="T40" fmla="*/ 217 w 723"/>
                <a:gd name="T41" fmla="*/ 362 h 903"/>
                <a:gd name="T42" fmla="*/ 296 w 723"/>
                <a:gd name="T43" fmla="*/ 302 h 903"/>
                <a:gd name="T44" fmla="*/ 312 w 723"/>
                <a:gd name="T45" fmla="*/ 306 h 903"/>
                <a:gd name="T46" fmla="*/ 315 w 723"/>
                <a:gd name="T47" fmla="*/ 321 h 903"/>
                <a:gd name="T48" fmla="*/ 226 w 723"/>
                <a:gd name="T49" fmla="*/ 556 h 903"/>
                <a:gd name="T50" fmla="*/ 197 w 723"/>
                <a:gd name="T51" fmla="*/ 529 h 903"/>
                <a:gd name="T52" fmla="*/ 203 w 723"/>
                <a:gd name="T53" fmla="*/ 514 h 903"/>
                <a:gd name="T54" fmla="*/ 219 w 723"/>
                <a:gd name="T55" fmla="*/ 514 h 903"/>
                <a:gd name="T56" fmla="*/ 298 w 723"/>
                <a:gd name="T57" fmla="*/ 451 h 903"/>
                <a:gd name="T58" fmla="*/ 314 w 723"/>
                <a:gd name="T59" fmla="*/ 458 h 903"/>
                <a:gd name="T60" fmla="*/ 314 w 723"/>
                <a:gd name="T61" fmla="*/ 475 h 903"/>
                <a:gd name="T62" fmla="*/ 155 w 723"/>
                <a:gd name="T63" fmla="*/ 238 h 903"/>
                <a:gd name="T64" fmla="*/ 208 w 723"/>
                <a:gd name="T65" fmla="*/ 197 h 903"/>
                <a:gd name="T66" fmla="*/ 164 w 723"/>
                <a:gd name="T67" fmla="*/ 236 h 903"/>
                <a:gd name="T68" fmla="*/ 31 w 723"/>
                <a:gd name="T69" fmla="*/ 125 h 903"/>
                <a:gd name="T70" fmla="*/ 53 w 723"/>
                <a:gd name="T71" fmla="*/ 68 h 903"/>
                <a:gd name="T72" fmla="*/ 101 w 723"/>
                <a:gd name="T73" fmla="*/ 35 h 903"/>
                <a:gd name="T74" fmla="*/ 150 w 723"/>
                <a:gd name="T75" fmla="*/ 36 h 903"/>
                <a:gd name="T76" fmla="*/ 210 w 723"/>
                <a:gd name="T77" fmla="*/ 80 h 903"/>
                <a:gd name="T78" fmla="*/ 226 w 723"/>
                <a:gd name="T79" fmla="*/ 143 h 903"/>
                <a:gd name="T80" fmla="*/ 125 w 723"/>
                <a:gd name="T81" fmla="*/ 154 h 903"/>
                <a:gd name="T82" fmla="*/ 136 w 723"/>
                <a:gd name="T83" fmla="*/ 0 h 903"/>
                <a:gd name="T84" fmla="*/ 104 w 723"/>
                <a:gd name="T85" fmla="*/ 2 h 903"/>
                <a:gd name="T86" fmla="*/ 39 w 723"/>
                <a:gd name="T87" fmla="*/ 40 h 903"/>
                <a:gd name="T88" fmla="*/ 4 w 723"/>
                <a:gd name="T89" fmla="*/ 108 h 903"/>
                <a:gd name="T90" fmla="*/ 4 w 723"/>
                <a:gd name="T91" fmla="*/ 625 h 903"/>
                <a:gd name="T92" fmla="*/ 121 w 723"/>
                <a:gd name="T93" fmla="*/ 632 h 903"/>
                <a:gd name="T94" fmla="*/ 128 w 723"/>
                <a:gd name="T95" fmla="*/ 901 h 903"/>
                <a:gd name="T96" fmla="*/ 593 w 723"/>
                <a:gd name="T97" fmla="*/ 902 h 903"/>
                <a:gd name="T98" fmla="*/ 603 w 723"/>
                <a:gd name="T99" fmla="*/ 888 h 903"/>
                <a:gd name="T100" fmla="*/ 660 w 723"/>
                <a:gd name="T101" fmla="*/ 248 h 903"/>
                <a:gd name="T102" fmla="*/ 708 w 723"/>
                <a:gd name="T103" fmla="*/ 194 h 903"/>
                <a:gd name="T104" fmla="*/ 723 w 723"/>
                <a:gd name="T105" fmla="*/ 121 h 903"/>
                <a:gd name="T106" fmla="*/ 691 w 723"/>
                <a:gd name="T107" fmla="*/ 50 h 903"/>
                <a:gd name="T108" fmla="*/ 627 w 723"/>
                <a:gd name="T109" fmla="*/ 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3" h="903">
                  <a:moveTo>
                    <a:pt x="513" y="421"/>
                  </a:moveTo>
                  <a:lnTo>
                    <a:pt x="362" y="421"/>
                  </a:lnTo>
                  <a:lnTo>
                    <a:pt x="359" y="421"/>
                  </a:lnTo>
                  <a:lnTo>
                    <a:pt x="356" y="420"/>
                  </a:lnTo>
                  <a:lnTo>
                    <a:pt x="354" y="418"/>
                  </a:lnTo>
                  <a:lnTo>
                    <a:pt x="351" y="416"/>
                  </a:lnTo>
                  <a:lnTo>
                    <a:pt x="349" y="414"/>
                  </a:lnTo>
                  <a:lnTo>
                    <a:pt x="348" y="412"/>
                  </a:lnTo>
                  <a:lnTo>
                    <a:pt x="347" y="409"/>
                  </a:lnTo>
                  <a:lnTo>
                    <a:pt x="347" y="406"/>
                  </a:lnTo>
                  <a:lnTo>
                    <a:pt x="347" y="403"/>
                  </a:lnTo>
                  <a:lnTo>
                    <a:pt x="348" y="400"/>
                  </a:lnTo>
                  <a:lnTo>
                    <a:pt x="349" y="398"/>
                  </a:lnTo>
                  <a:lnTo>
                    <a:pt x="351" y="396"/>
                  </a:lnTo>
                  <a:lnTo>
                    <a:pt x="354" y="394"/>
                  </a:lnTo>
                  <a:lnTo>
                    <a:pt x="356" y="393"/>
                  </a:lnTo>
                  <a:lnTo>
                    <a:pt x="359" y="391"/>
                  </a:lnTo>
                  <a:lnTo>
                    <a:pt x="362" y="391"/>
                  </a:lnTo>
                  <a:lnTo>
                    <a:pt x="513" y="391"/>
                  </a:lnTo>
                  <a:lnTo>
                    <a:pt x="515" y="391"/>
                  </a:lnTo>
                  <a:lnTo>
                    <a:pt x="519" y="393"/>
                  </a:lnTo>
                  <a:lnTo>
                    <a:pt x="521" y="394"/>
                  </a:lnTo>
                  <a:lnTo>
                    <a:pt x="523" y="396"/>
                  </a:lnTo>
                  <a:lnTo>
                    <a:pt x="525" y="398"/>
                  </a:lnTo>
                  <a:lnTo>
                    <a:pt x="526" y="400"/>
                  </a:lnTo>
                  <a:lnTo>
                    <a:pt x="528" y="403"/>
                  </a:lnTo>
                  <a:lnTo>
                    <a:pt x="528" y="406"/>
                  </a:lnTo>
                  <a:lnTo>
                    <a:pt x="528" y="409"/>
                  </a:lnTo>
                  <a:lnTo>
                    <a:pt x="526" y="412"/>
                  </a:lnTo>
                  <a:lnTo>
                    <a:pt x="525" y="414"/>
                  </a:lnTo>
                  <a:lnTo>
                    <a:pt x="523" y="416"/>
                  </a:lnTo>
                  <a:lnTo>
                    <a:pt x="521" y="418"/>
                  </a:lnTo>
                  <a:lnTo>
                    <a:pt x="519" y="420"/>
                  </a:lnTo>
                  <a:lnTo>
                    <a:pt x="515" y="421"/>
                  </a:lnTo>
                  <a:lnTo>
                    <a:pt x="513" y="421"/>
                  </a:lnTo>
                  <a:close/>
                  <a:moveTo>
                    <a:pt x="513" y="572"/>
                  </a:moveTo>
                  <a:lnTo>
                    <a:pt x="362" y="572"/>
                  </a:lnTo>
                  <a:lnTo>
                    <a:pt x="359" y="571"/>
                  </a:lnTo>
                  <a:lnTo>
                    <a:pt x="356" y="571"/>
                  </a:lnTo>
                  <a:lnTo>
                    <a:pt x="354" y="569"/>
                  </a:lnTo>
                  <a:lnTo>
                    <a:pt x="351" y="568"/>
                  </a:lnTo>
                  <a:lnTo>
                    <a:pt x="349" y="565"/>
                  </a:lnTo>
                  <a:lnTo>
                    <a:pt x="348" y="563"/>
                  </a:lnTo>
                  <a:lnTo>
                    <a:pt x="347" y="560"/>
                  </a:lnTo>
                  <a:lnTo>
                    <a:pt x="347" y="556"/>
                  </a:lnTo>
                  <a:lnTo>
                    <a:pt x="347" y="554"/>
                  </a:lnTo>
                  <a:lnTo>
                    <a:pt x="348" y="551"/>
                  </a:lnTo>
                  <a:lnTo>
                    <a:pt x="349" y="548"/>
                  </a:lnTo>
                  <a:lnTo>
                    <a:pt x="351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9" y="542"/>
                  </a:lnTo>
                  <a:lnTo>
                    <a:pt x="362" y="542"/>
                  </a:lnTo>
                  <a:lnTo>
                    <a:pt x="513" y="542"/>
                  </a:lnTo>
                  <a:lnTo>
                    <a:pt x="515" y="542"/>
                  </a:lnTo>
                  <a:lnTo>
                    <a:pt x="519" y="543"/>
                  </a:lnTo>
                  <a:lnTo>
                    <a:pt x="521" y="544"/>
                  </a:lnTo>
                  <a:lnTo>
                    <a:pt x="523" y="546"/>
                  </a:lnTo>
                  <a:lnTo>
                    <a:pt x="525" y="548"/>
                  </a:lnTo>
                  <a:lnTo>
                    <a:pt x="526" y="551"/>
                  </a:lnTo>
                  <a:lnTo>
                    <a:pt x="528" y="554"/>
                  </a:lnTo>
                  <a:lnTo>
                    <a:pt x="528" y="556"/>
                  </a:lnTo>
                  <a:lnTo>
                    <a:pt x="528" y="560"/>
                  </a:lnTo>
                  <a:lnTo>
                    <a:pt x="526" y="563"/>
                  </a:lnTo>
                  <a:lnTo>
                    <a:pt x="525" y="565"/>
                  </a:lnTo>
                  <a:lnTo>
                    <a:pt x="523" y="568"/>
                  </a:lnTo>
                  <a:lnTo>
                    <a:pt x="521" y="569"/>
                  </a:lnTo>
                  <a:lnTo>
                    <a:pt x="519" y="571"/>
                  </a:lnTo>
                  <a:lnTo>
                    <a:pt x="515" y="571"/>
                  </a:lnTo>
                  <a:lnTo>
                    <a:pt x="513" y="572"/>
                  </a:lnTo>
                  <a:close/>
                  <a:moveTo>
                    <a:pt x="513" y="722"/>
                  </a:moveTo>
                  <a:lnTo>
                    <a:pt x="362" y="722"/>
                  </a:lnTo>
                  <a:lnTo>
                    <a:pt x="359" y="722"/>
                  </a:lnTo>
                  <a:lnTo>
                    <a:pt x="356" y="721"/>
                  </a:lnTo>
                  <a:lnTo>
                    <a:pt x="354" y="720"/>
                  </a:lnTo>
                  <a:lnTo>
                    <a:pt x="351" y="718"/>
                  </a:lnTo>
                  <a:lnTo>
                    <a:pt x="349" y="716"/>
                  </a:lnTo>
                  <a:lnTo>
                    <a:pt x="348" y="713"/>
                  </a:lnTo>
                  <a:lnTo>
                    <a:pt x="347" y="710"/>
                  </a:lnTo>
                  <a:lnTo>
                    <a:pt x="347" y="708"/>
                  </a:lnTo>
                  <a:lnTo>
                    <a:pt x="347" y="704"/>
                  </a:lnTo>
                  <a:lnTo>
                    <a:pt x="348" y="702"/>
                  </a:lnTo>
                  <a:lnTo>
                    <a:pt x="349" y="699"/>
                  </a:lnTo>
                  <a:lnTo>
                    <a:pt x="351" y="696"/>
                  </a:lnTo>
                  <a:lnTo>
                    <a:pt x="354" y="695"/>
                  </a:lnTo>
                  <a:lnTo>
                    <a:pt x="356" y="693"/>
                  </a:lnTo>
                  <a:lnTo>
                    <a:pt x="359" y="693"/>
                  </a:lnTo>
                  <a:lnTo>
                    <a:pt x="362" y="692"/>
                  </a:lnTo>
                  <a:lnTo>
                    <a:pt x="513" y="692"/>
                  </a:lnTo>
                  <a:lnTo>
                    <a:pt x="515" y="693"/>
                  </a:lnTo>
                  <a:lnTo>
                    <a:pt x="519" y="693"/>
                  </a:lnTo>
                  <a:lnTo>
                    <a:pt x="521" y="695"/>
                  </a:lnTo>
                  <a:lnTo>
                    <a:pt x="523" y="696"/>
                  </a:lnTo>
                  <a:lnTo>
                    <a:pt x="525" y="699"/>
                  </a:lnTo>
                  <a:lnTo>
                    <a:pt x="526" y="702"/>
                  </a:lnTo>
                  <a:lnTo>
                    <a:pt x="528" y="704"/>
                  </a:lnTo>
                  <a:lnTo>
                    <a:pt x="528" y="708"/>
                  </a:lnTo>
                  <a:lnTo>
                    <a:pt x="528" y="710"/>
                  </a:lnTo>
                  <a:lnTo>
                    <a:pt x="526" y="713"/>
                  </a:lnTo>
                  <a:lnTo>
                    <a:pt x="525" y="716"/>
                  </a:lnTo>
                  <a:lnTo>
                    <a:pt x="523" y="718"/>
                  </a:lnTo>
                  <a:lnTo>
                    <a:pt x="521" y="720"/>
                  </a:lnTo>
                  <a:lnTo>
                    <a:pt x="519" y="721"/>
                  </a:lnTo>
                  <a:lnTo>
                    <a:pt x="515" y="722"/>
                  </a:lnTo>
                  <a:lnTo>
                    <a:pt x="513" y="722"/>
                  </a:lnTo>
                  <a:close/>
                  <a:moveTo>
                    <a:pt x="312" y="326"/>
                  </a:moveTo>
                  <a:lnTo>
                    <a:pt x="237" y="402"/>
                  </a:lnTo>
                  <a:lnTo>
                    <a:pt x="232" y="405"/>
                  </a:lnTo>
                  <a:lnTo>
                    <a:pt x="226" y="406"/>
                  </a:lnTo>
                  <a:lnTo>
                    <a:pt x="220" y="405"/>
                  </a:lnTo>
                  <a:lnTo>
                    <a:pt x="216" y="402"/>
                  </a:lnTo>
                  <a:lnTo>
                    <a:pt x="200" y="387"/>
                  </a:lnTo>
                  <a:lnTo>
                    <a:pt x="199" y="385"/>
                  </a:lnTo>
                  <a:lnTo>
                    <a:pt x="198" y="381"/>
                  </a:lnTo>
                  <a:lnTo>
                    <a:pt x="197" y="379"/>
                  </a:lnTo>
                  <a:lnTo>
                    <a:pt x="197" y="376"/>
                  </a:lnTo>
                  <a:lnTo>
                    <a:pt x="197" y="373"/>
                  </a:lnTo>
                  <a:lnTo>
                    <a:pt x="198" y="370"/>
                  </a:lnTo>
                  <a:lnTo>
                    <a:pt x="199" y="368"/>
                  </a:lnTo>
                  <a:lnTo>
                    <a:pt x="200" y="365"/>
                  </a:lnTo>
                  <a:lnTo>
                    <a:pt x="203" y="363"/>
                  </a:lnTo>
                  <a:lnTo>
                    <a:pt x="206" y="362"/>
                  </a:lnTo>
                  <a:lnTo>
                    <a:pt x="208" y="361"/>
                  </a:lnTo>
                  <a:lnTo>
                    <a:pt x="211" y="361"/>
                  </a:lnTo>
                  <a:lnTo>
                    <a:pt x="214" y="361"/>
                  </a:lnTo>
                  <a:lnTo>
                    <a:pt x="217" y="362"/>
                  </a:lnTo>
                  <a:lnTo>
                    <a:pt x="219" y="363"/>
                  </a:lnTo>
                  <a:lnTo>
                    <a:pt x="221" y="365"/>
                  </a:lnTo>
                  <a:lnTo>
                    <a:pt x="226" y="370"/>
                  </a:lnTo>
                  <a:lnTo>
                    <a:pt x="290" y="306"/>
                  </a:lnTo>
                  <a:lnTo>
                    <a:pt x="294" y="303"/>
                  </a:lnTo>
                  <a:lnTo>
                    <a:pt x="296" y="302"/>
                  </a:lnTo>
                  <a:lnTo>
                    <a:pt x="298" y="301"/>
                  </a:lnTo>
                  <a:lnTo>
                    <a:pt x="302" y="301"/>
                  </a:lnTo>
                  <a:lnTo>
                    <a:pt x="304" y="301"/>
                  </a:lnTo>
                  <a:lnTo>
                    <a:pt x="307" y="302"/>
                  </a:lnTo>
                  <a:lnTo>
                    <a:pt x="310" y="303"/>
                  </a:lnTo>
                  <a:lnTo>
                    <a:pt x="312" y="306"/>
                  </a:lnTo>
                  <a:lnTo>
                    <a:pt x="314" y="308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6" y="316"/>
                  </a:lnTo>
                  <a:lnTo>
                    <a:pt x="316" y="319"/>
                  </a:lnTo>
                  <a:lnTo>
                    <a:pt x="315" y="321"/>
                  </a:lnTo>
                  <a:lnTo>
                    <a:pt x="314" y="324"/>
                  </a:lnTo>
                  <a:lnTo>
                    <a:pt x="312" y="326"/>
                  </a:lnTo>
                  <a:close/>
                  <a:moveTo>
                    <a:pt x="312" y="477"/>
                  </a:moveTo>
                  <a:lnTo>
                    <a:pt x="237" y="552"/>
                  </a:lnTo>
                  <a:lnTo>
                    <a:pt x="232" y="555"/>
                  </a:lnTo>
                  <a:lnTo>
                    <a:pt x="226" y="556"/>
                  </a:lnTo>
                  <a:lnTo>
                    <a:pt x="220" y="555"/>
                  </a:lnTo>
                  <a:lnTo>
                    <a:pt x="216" y="552"/>
                  </a:lnTo>
                  <a:lnTo>
                    <a:pt x="200" y="537"/>
                  </a:lnTo>
                  <a:lnTo>
                    <a:pt x="199" y="535"/>
                  </a:lnTo>
                  <a:lnTo>
                    <a:pt x="198" y="533"/>
                  </a:lnTo>
                  <a:lnTo>
                    <a:pt x="197" y="529"/>
                  </a:lnTo>
                  <a:lnTo>
                    <a:pt x="197" y="527"/>
                  </a:lnTo>
                  <a:lnTo>
                    <a:pt x="197" y="524"/>
                  </a:lnTo>
                  <a:lnTo>
                    <a:pt x="198" y="521"/>
                  </a:lnTo>
                  <a:lnTo>
                    <a:pt x="199" y="518"/>
                  </a:lnTo>
                  <a:lnTo>
                    <a:pt x="200" y="516"/>
                  </a:lnTo>
                  <a:lnTo>
                    <a:pt x="203" y="514"/>
                  </a:lnTo>
                  <a:lnTo>
                    <a:pt x="206" y="512"/>
                  </a:lnTo>
                  <a:lnTo>
                    <a:pt x="208" y="512"/>
                  </a:lnTo>
                  <a:lnTo>
                    <a:pt x="211" y="511"/>
                  </a:lnTo>
                  <a:lnTo>
                    <a:pt x="214" y="512"/>
                  </a:lnTo>
                  <a:lnTo>
                    <a:pt x="217" y="512"/>
                  </a:lnTo>
                  <a:lnTo>
                    <a:pt x="219" y="514"/>
                  </a:lnTo>
                  <a:lnTo>
                    <a:pt x="221" y="516"/>
                  </a:lnTo>
                  <a:lnTo>
                    <a:pt x="226" y="520"/>
                  </a:lnTo>
                  <a:lnTo>
                    <a:pt x="290" y="456"/>
                  </a:lnTo>
                  <a:lnTo>
                    <a:pt x="294" y="454"/>
                  </a:lnTo>
                  <a:lnTo>
                    <a:pt x="296" y="452"/>
                  </a:lnTo>
                  <a:lnTo>
                    <a:pt x="298" y="451"/>
                  </a:lnTo>
                  <a:lnTo>
                    <a:pt x="302" y="451"/>
                  </a:lnTo>
                  <a:lnTo>
                    <a:pt x="304" y="451"/>
                  </a:lnTo>
                  <a:lnTo>
                    <a:pt x="307" y="452"/>
                  </a:lnTo>
                  <a:lnTo>
                    <a:pt x="310" y="454"/>
                  </a:lnTo>
                  <a:lnTo>
                    <a:pt x="312" y="456"/>
                  </a:lnTo>
                  <a:lnTo>
                    <a:pt x="314" y="458"/>
                  </a:lnTo>
                  <a:lnTo>
                    <a:pt x="315" y="460"/>
                  </a:lnTo>
                  <a:lnTo>
                    <a:pt x="316" y="464"/>
                  </a:lnTo>
                  <a:lnTo>
                    <a:pt x="316" y="466"/>
                  </a:lnTo>
                  <a:lnTo>
                    <a:pt x="316" y="469"/>
                  </a:lnTo>
                  <a:lnTo>
                    <a:pt x="315" y="472"/>
                  </a:lnTo>
                  <a:lnTo>
                    <a:pt x="314" y="475"/>
                  </a:lnTo>
                  <a:lnTo>
                    <a:pt x="312" y="477"/>
                  </a:lnTo>
                  <a:close/>
                  <a:moveTo>
                    <a:pt x="164" y="236"/>
                  </a:moveTo>
                  <a:lnTo>
                    <a:pt x="162" y="237"/>
                  </a:lnTo>
                  <a:lnTo>
                    <a:pt x="158" y="238"/>
                  </a:lnTo>
                  <a:lnTo>
                    <a:pt x="157" y="238"/>
                  </a:lnTo>
                  <a:lnTo>
                    <a:pt x="155" y="238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51" y="180"/>
                  </a:lnTo>
                  <a:lnTo>
                    <a:pt x="217" y="180"/>
                  </a:lnTo>
                  <a:lnTo>
                    <a:pt x="214" y="188"/>
                  </a:lnTo>
                  <a:lnTo>
                    <a:pt x="208" y="197"/>
                  </a:lnTo>
                  <a:lnTo>
                    <a:pt x="203" y="205"/>
                  </a:lnTo>
                  <a:lnTo>
                    <a:pt x="197" y="212"/>
                  </a:lnTo>
                  <a:lnTo>
                    <a:pt x="190" y="220"/>
                  </a:lnTo>
                  <a:lnTo>
                    <a:pt x="182" y="225"/>
                  </a:lnTo>
                  <a:lnTo>
                    <a:pt x="173" y="231"/>
                  </a:lnTo>
                  <a:lnTo>
                    <a:pt x="164" y="236"/>
                  </a:lnTo>
                  <a:close/>
                  <a:moveTo>
                    <a:pt x="121" y="166"/>
                  </a:moveTo>
                  <a:lnTo>
                    <a:pt x="121" y="256"/>
                  </a:lnTo>
                  <a:lnTo>
                    <a:pt x="121" y="601"/>
                  </a:lnTo>
                  <a:lnTo>
                    <a:pt x="31" y="601"/>
                  </a:lnTo>
                  <a:lnTo>
                    <a:pt x="31" y="135"/>
                  </a:lnTo>
                  <a:lnTo>
                    <a:pt x="31" y="125"/>
                  </a:lnTo>
                  <a:lnTo>
                    <a:pt x="33" y="115"/>
                  </a:lnTo>
                  <a:lnTo>
                    <a:pt x="35" y="105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67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1" y="35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5" y="30"/>
                  </a:lnTo>
                  <a:lnTo>
                    <a:pt x="150" y="36"/>
                  </a:lnTo>
                  <a:lnTo>
                    <a:pt x="164" y="41"/>
                  </a:lnTo>
                  <a:lnTo>
                    <a:pt x="176" y="48"/>
                  </a:lnTo>
                  <a:lnTo>
                    <a:pt x="188" y="56"/>
                  </a:lnTo>
                  <a:lnTo>
                    <a:pt x="197" y="63"/>
                  </a:lnTo>
                  <a:lnTo>
                    <a:pt x="205" y="71"/>
                  </a:lnTo>
                  <a:lnTo>
                    <a:pt x="210" y="80"/>
                  </a:lnTo>
                  <a:lnTo>
                    <a:pt x="216" y="88"/>
                  </a:lnTo>
                  <a:lnTo>
                    <a:pt x="220" y="99"/>
                  </a:lnTo>
                  <a:lnTo>
                    <a:pt x="224" y="110"/>
                  </a:lnTo>
                  <a:lnTo>
                    <a:pt x="226" y="123"/>
                  </a:lnTo>
                  <a:lnTo>
                    <a:pt x="226" y="135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136" y="150"/>
                  </a:lnTo>
                  <a:lnTo>
                    <a:pt x="133" y="151"/>
                  </a:lnTo>
                  <a:lnTo>
                    <a:pt x="130" y="151"/>
                  </a:lnTo>
                  <a:lnTo>
                    <a:pt x="128" y="153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2" y="160"/>
                  </a:lnTo>
                  <a:lnTo>
                    <a:pt x="121" y="162"/>
                  </a:lnTo>
                  <a:lnTo>
                    <a:pt x="121" y="166"/>
                  </a:lnTo>
                  <a:close/>
                  <a:moveTo>
                    <a:pt x="587" y="0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11"/>
                  </a:lnTo>
                  <a:lnTo>
                    <a:pt x="69" y="16"/>
                  </a:lnTo>
                  <a:lnTo>
                    <a:pt x="58" y="23"/>
                  </a:lnTo>
                  <a:lnTo>
                    <a:pt x="48" y="31"/>
                  </a:lnTo>
                  <a:lnTo>
                    <a:pt x="39" y="40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8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0" y="617"/>
                  </a:lnTo>
                  <a:lnTo>
                    <a:pt x="1" y="620"/>
                  </a:lnTo>
                  <a:lnTo>
                    <a:pt x="1" y="623"/>
                  </a:lnTo>
                  <a:lnTo>
                    <a:pt x="4" y="625"/>
                  </a:lnTo>
                  <a:lnTo>
                    <a:pt x="5" y="627"/>
                  </a:lnTo>
                  <a:lnTo>
                    <a:pt x="7" y="630"/>
                  </a:lnTo>
                  <a:lnTo>
                    <a:pt x="9" y="631"/>
                  </a:lnTo>
                  <a:lnTo>
                    <a:pt x="13" y="632"/>
                  </a:lnTo>
                  <a:lnTo>
                    <a:pt x="16" y="632"/>
                  </a:lnTo>
                  <a:lnTo>
                    <a:pt x="121" y="632"/>
                  </a:lnTo>
                  <a:lnTo>
                    <a:pt x="121" y="888"/>
                  </a:lnTo>
                  <a:lnTo>
                    <a:pt x="121" y="891"/>
                  </a:lnTo>
                  <a:lnTo>
                    <a:pt x="122" y="894"/>
                  </a:lnTo>
                  <a:lnTo>
                    <a:pt x="123" y="896"/>
                  </a:lnTo>
                  <a:lnTo>
                    <a:pt x="125" y="898"/>
                  </a:lnTo>
                  <a:lnTo>
                    <a:pt x="128" y="901"/>
                  </a:lnTo>
                  <a:lnTo>
                    <a:pt x="130" y="902"/>
                  </a:lnTo>
                  <a:lnTo>
                    <a:pt x="133" y="903"/>
                  </a:lnTo>
                  <a:lnTo>
                    <a:pt x="136" y="903"/>
                  </a:lnTo>
                  <a:lnTo>
                    <a:pt x="587" y="903"/>
                  </a:lnTo>
                  <a:lnTo>
                    <a:pt x="591" y="903"/>
                  </a:lnTo>
                  <a:lnTo>
                    <a:pt x="593" y="902"/>
                  </a:lnTo>
                  <a:lnTo>
                    <a:pt x="596" y="901"/>
                  </a:lnTo>
                  <a:lnTo>
                    <a:pt x="599" y="898"/>
                  </a:lnTo>
                  <a:lnTo>
                    <a:pt x="600" y="896"/>
                  </a:lnTo>
                  <a:lnTo>
                    <a:pt x="602" y="894"/>
                  </a:lnTo>
                  <a:lnTo>
                    <a:pt x="602" y="891"/>
                  </a:lnTo>
                  <a:lnTo>
                    <a:pt x="603" y="888"/>
                  </a:lnTo>
                  <a:lnTo>
                    <a:pt x="603" y="269"/>
                  </a:lnTo>
                  <a:lnTo>
                    <a:pt x="615" y="267"/>
                  </a:lnTo>
                  <a:lnTo>
                    <a:pt x="627" y="264"/>
                  </a:lnTo>
                  <a:lnTo>
                    <a:pt x="638" y="259"/>
                  </a:lnTo>
                  <a:lnTo>
                    <a:pt x="648" y="255"/>
                  </a:lnTo>
                  <a:lnTo>
                    <a:pt x="660" y="248"/>
                  </a:lnTo>
                  <a:lnTo>
                    <a:pt x="670" y="241"/>
                  </a:lnTo>
                  <a:lnTo>
                    <a:pt x="679" y="232"/>
                  </a:lnTo>
                  <a:lnTo>
                    <a:pt x="687" y="224"/>
                  </a:lnTo>
                  <a:lnTo>
                    <a:pt x="695" y="214"/>
                  </a:lnTo>
                  <a:lnTo>
                    <a:pt x="703" y="204"/>
                  </a:lnTo>
                  <a:lnTo>
                    <a:pt x="708" y="194"/>
                  </a:lnTo>
                  <a:lnTo>
                    <a:pt x="714" y="182"/>
                  </a:lnTo>
                  <a:lnTo>
                    <a:pt x="717" y="171"/>
                  </a:lnTo>
                  <a:lnTo>
                    <a:pt x="721" y="160"/>
                  </a:lnTo>
                  <a:lnTo>
                    <a:pt x="723" y="147"/>
                  </a:lnTo>
                  <a:lnTo>
                    <a:pt x="723" y="135"/>
                  </a:lnTo>
                  <a:lnTo>
                    <a:pt x="723" y="121"/>
                  </a:lnTo>
                  <a:lnTo>
                    <a:pt x="721" y="109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0"/>
                  </a:lnTo>
                  <a:lnTo>
                    <a:pt x="691" y="50"/>
                  </a:lnTo>
                  <a:lnTo>
                    <a:pt x="682" y="40"/>
                  </a:lnTo>
                  <a:lnTo>
                    <a:pt x="672" y="32"/>
                  </a:lnTo>
                  <a:lnTo>
                    <a:pt x="662" y="23"/>
                  </a:lnTo>
                  <a:lnTo>
                    <a:pt x="651" y="16"/>
                  </a:lnTo>
                  <a:lnTo>
                    <a:pt x="638" y="11"/>
                  </a:lnTo>
                  <a:lnTo>
                    <a:pt x="627" y="6"/>
                  </a:lnTo>
                  <a:lnTo>
                    <a:pt x="613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4605">
              <a:extLst>
                <a:ext uri="{FF2B5EF4-FFF2-40B4-BE49-F238E27FC236}">
                  <a16:creationId xmlns:a16="http://schemas.microsoft.com/office/drawing/2014/main" id="{15640447-21BA-483E-AD33-E186BD68A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4722813"/>
              <a:ext cx="66675" cy="128588"/>
            </a:xfrm>
            <a:custGeom>
              <a:avLst/>
              <a:gdLst>
                <a:gd name="T0" fmla="*/ 123 w 210"/>
                <a:gd name="T1" fmla="*/ 1 h 407"/>
                <a:gd name="T2" fmla="*/ 101 w 210"/>
                <a:gd name="T3" fmla="*/ 8 h 407"/>
                <a:gd name="T4" fmla="*/ 82 w 210"/>
                <a:gd name="T5" fmla="*/ 21 h 407"/>
                <a:gd name="T6" fmla="*/ 67 w 210"/>
                <a:gd name="T7" fmla="*/ 37 h 407"/>
                <a:gd name="T8" fmla="*/ 50 w 210"/>
                <a:gd name="T9" fmla="*/ 47 h 407"/>
                <a:gd name="T10" fmla="*/ 33 w 210"/>
                <a:gd name="T11" fmla="*/ 54 h 407"/>
                <a:gd name="T12" fmla="*/ 23 w 210"/>
                <a:gd name="T13" fmla="*/ 61 h 407"/>
                <a:gd name="T14" fmla="*/ 14 w 210"/>
                <a:gd name="T15" fmla="*/ 70 h 407"/>
                <a:gd name="T16" fmla="*/ 7 w 210"/>
                <a:gd name="T17" fmla="*/ 81 h 407"/>
                <a:gd name="T18" fmla="*/ 2 w 210"/>
                <a:gd name="T19" fmla="*/ 95 h 407"/>
                <a:gd name="T20" fmla="*/ 0 w 210"/>
                <a:gd name="T21" fmla="*/ 110 h 407"/>
                <a:gd name="T22" fmla="*/ 0 w 210"/>
                <a:gd name="T23" fmla="*/ 393 h 407"/>
                <a:gd name="T24" fmla="*/ 1 w 210"/>
                <a:gd name="T25" fmla="*/ 398 h 407"/>
                <a:gd name="T26" fmla="*/ 3 w 210"/>
                <a:gd name="T27" fmla="*/ 403 h 407"/>
                <a:gd name="T28" fmla="*/ 9 w 210"/>
                <a:gd name="T29" fmla="*/ 406 h 407"/>
                <a:gd name="T30" fmla="*/ 14 w 210"/>
                <a:gd name="T31" fmla="*/ 407 h 407"/>
                <a:gd name="T32" fmla="*/ 20 w 210"/>
                <a:gd name="T33" fmla="*/ 406 h 407"/>
                <a:gd name="T34" fmla="*/ 24 w 210"/>
                <a:gd name="T35" fmla="*/ 403 h 407"/>
                <a:gd name="T36" fmla="*/ 28 w 210"/>
                <a:gd name="T37" fmla="*/ 398 h 407"/>
                <a:gd name="T38" fmla="*/ 29 w 210"/>
                <a:gd name="T39" fmla="*/ 393 h 407"/>
                <a:gd name="T40" fmla="*/ 30 w 210"/>
                <a:gd name="T41" fmla="*/ 110 h 407"/>
                <a:gd name="T42" fmla="*/ 35 w 210"/>
                <a:gd name="T43" fmla="*/ 95 h 407"/>
                <a:gd name="T44" fmla="*/ 42 w 210"/>
                <a:gd name="T45" fmla="*/ 84 h 407"/>
                <a:gd name="T46" fmla="*/ 54 w 210"/>
                <a:gd name="T47" fmla="*/ 78 h 407"/>
                <a:gd name="T48" fmla="*/ 59 w 210"/>
                <a:gd name="T49" fmla="*/ 331 h 407"/>
                <a:gd name="T50" fmla="*/ 210 w 210"/>
                <a:gd name="T51" fmla="*/ 60 h 407"/>
                <a:gd name="T52" fmla="*/ 209 w 210"/>
                <a:gd name="T53" fmla="*/ 49 h 407"/>
                <a:gd name="T54" fmla="*/ 203 w 210"/>
                <a:gd name="T55" fmla="*/ 39 h 407"/>
                <a:gd name="T56" fmla="*/ 186 w 210"/>
                <a:gd name="T57" fmla="*/ 20 h 407"/>
                <a:gd name="T58" fmla="*/ 162 w 210"/>
                <a:gd name="T59" fmla="*/ 5 h 407"/>
                <a:gd name="T60" fmla="*/ 149 w 210"/>
                <a:gd name="T61" fmla="*/ 1 h 407"/>
                <a:gd name="T62" fmla="*/ 135 w 210"/>
                <a:gd name="T6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407">
                  <a:moveTo>
                    <a:pt x="135" y="0"/>
                  </a:moveTo>
                  <a:lnTo>
                    <a:pt x="123" y="1"/>
                  </a:lnTo>
                  <a:lnTo>
                    <a:pt x="111" y="3"/>
                  </a:lnTo>
                  <a:lnTo>
                    <a:pt x="101" y="8"/>
                  </a:lnTo>
                  <a:lnTo>
                    <a:pt x="91" y="14"/>
                  </a:lnTo>
                  <a:lnTo>
                    <a:pt x="82" y="21"/>
                  </a:lnTo>
                  <a:lnTo>
                    <a:pt x="74" y="29"/>
                  </a:lnTo>
                  <a:lnTo>
                    <a:pt x="67" y="37"/>
                  </a:lnTo>
                  <a:lnTo>
                    <a:pt x="63" y="45"/>
                  </a:lnTo>
                  <a:lnTo>
                    <a:pt x="50" y="47"/>
                  </a:lnTo>
                  <a:lnTo>
                    <a:pt x="39" y="52"/>
                  </a:lnTo>
                  <a:lnTo>
                    <a:pt x="33" y="54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9" y="65"/>
                  </a:lnTo>
                  <a:lnTo>
                    <a:pt x="14" y="70"/>
                  </a:lnTo>
                  <a:lnTo>
                    <a:pt x="11" y="75"/>
                  </a:lnTo>
                  <a:lnTo>
                    <a:pt x="7" y="81"/>
                  </a:lnTo>
                  <a:lnTo>
                    <a:pt x="4" y="88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8"/>
                  </a:lnTo>
                  <a:lnTo>
                    <a:pt x="2" y="401"/>
                  </a:lnTo>
                  <a:lnTo>
                    <a:pt x="3" y="403"/>
                  </a:lnTo>
                  <a:lnTo>
                    <a:pt x="5" y="405"/>
                  </a:lnTo>
                  <a:lnTo>
                    <a:pt x="9" y="406"/>
                  </a:lnTo>
                  <a:lnTo>
                    <a:pt x="11" y="407"/>
                  </a:lnTo>
                  <a:lnTo>
                    <a:pt x="14" y="407"/>
                  </a:lnTo>
                  <a:lnTo>
                    <a:pt x="18" y="407"/>
                  </a:lnTo>
                  <a:lnTo>
                    <a:pt x="20" y="406"/>
                  </a:lnTo>
                  <a:lnTo>
                    <a:pt x="22" y="405"/>
                  </a:lnTo>
                  <a:lnTo>
                    <a:pt x="24" y="403"/>
                  </a:lnTo>
                  <a:lnTo>
                    <a:pt x="27" y="401"/>
                  </a:lnTo>
                  <a:lnTo>
                    <a:pt x="28" y="398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119"/>
                  </a:lnTo>
                  <a:lnTo>
                    <a:pt x="30" y="110"/>
                  </a:lnTo>
                  <a:lnTo>
                    <a:pt x="31" y="101"/>
                  </a:lnTo>
                  <a:lnTo>
                    <a:pt x="35" y="95"/>
                  </a:lnTo>
                  <a:lnTo>
                    <a:pt x="38" y="89"/>
                  </a:lnTo>
                  <a:lnTo>
                    <a:pt x="42" y="84"/>
                  </a:lnTo>
                  <a:lnTo>
                    <a:pt x="48" y="81"/>
                  </a:lnTo>
                  <a:lnTo>
                    <a:pt x="54" y="78"/>
                  </a:lnTo>
                  <a:lnTo>
                    <a:pt x="59" y="76"/>
                  </a:lnTo>
                  <a:lnTo>
                    <a:pt x="59" y="331"/>
                  </a:lnTo>
                  <a:lnTo>
                    <a:pt x="210" y="331"/>
                  </a:lnTo>
                  <a:lnTo>
                    <a:pt x="210" y="60"/>
                  </a:lnTo>
                  <a:lnTo>
                    <a:pt x="210" y="55"/>
                  </a:lnTo>
                  <a:lnTo>
                    <a:pt x="209" y="49"/>
                  </a:lnTo>
                  <a:lnTo>
                    <a:pt x="206" y="45"/>
                  </a:lnTo>
                  <a:lnTo>
                    <a:pt x="203" y="39"/>
                  </a:lnTo>
                  <a:lnTo>
                    <a:pt x="196" y="29"/>
                  </a:lnTo>
                  <a:lnTo>
                    <a:pt x="186" y="20"/>
                  </a:lnTo>
                  <a:lnTo>
                    <a:pt x="175" y="12"/>
                  </a:lnTo>
                  <a:lnTo>
                    <a:pt x="162" y="5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4606">
              <a:extLst>
                <a:ext uri="{FF2B5EF4-FFF2-40B4-BE49-F238E27FC236}">
                  <a16:creationId xmlns:a16="http://schemas.microsoft.com/office/drawing/2014/main" id="{62C9B6C1-8369-4602-91DA-09AEC5202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4913313"/>
              <a:ext cx="47625" cy="28575"/>
            </a:xfrm>
            <a:custGeom>
              <a:avLst/>
              <a:gdLst>
                <a:gd name="T0" fmla="*/ 0 w 151"/>
                <a:gd name="T1" fmla="*/ 14 h 90"/>
                <a:gd name="T2" fmla="*/ 0 w 151"/>
                <a:gd name="T3" fmla="*/ 22 h 90"/>
                <a:gd name="T4" fmla="*/ 2 w 151"/>
                <a:gd name="T5" fmla="*/ 29 h 90"/>
                <a:gd name="T6" fmla="*/ 4 w 151"/>
                <a:gd name="T7" fmla="*/ 37 h 90"/>
                <a:gd name="T8" fmla="*/ 6 w 151"/>
                <a:gd name="T9" fmla="*/ 44 h 90"/>
                <a:gd name="T10" fmla="*/ 9 w 151"/>
                <a:gd name="T11" fmla="*/ 50 h 90"/>
                <a:gd name="T12" fmla="*/ 14 w 151"/>
                <a:gd name="T13" fmla="*/ 56 h 90"/>
                <a:gd name="T14" fmla="*/ 18 w 151"/>
                <a:gd name="T15" fmla="*/ 62 h 90"/>
                <a:gd name="T16" fmla="*/ 23 w 151"/>
                <a:gd name="T17" fmla="*/ 67 h 90"/>
                <a:gd name="T18" fmla="*/ 29 w 151"/>
                <a:gd name="T19" fmla="*/ 72 h 90"/>
                <a:gd name="T20" fmla="*/ 34 w 151"/>
                <a:gd name="T21" fmla="*/ 76 h 90"/>
                <a:gd name="T22" fmla="*/ 40 w 151"/>
                <a:gd name="T23" fmla="*/ 81 h 90"/>
                <a:gd name="T24" fmla="*/ 47 w 151"/>
                <a:gd name="T25" fmla="*/ 84 h 90"/>
                <a:gd name="T26" fmla="*/ 54 w 151"/>
                <a:gd name="T27" fmla="*/ 87 h 90"/>
                <a:gd name="T28" fmla="*/ 61 w 151"/>
                <a:gd name="T29" fmla="*/ 89 h 90"/>
                <a:gd name="T30" fmla="*/ 68 w 151"/>
                <a:gd name="T31" fmla="*/ 90 h 90"/>
                <a:gd name="T32" fmla="*/ 76 w 151"/>
                <a:gd name="T33" fmla="*/ 90 h 90"/>
                <a:gd name="T34" fmla="*/ 83 w 151"/>
                <a:gd name="T35" fmla="*/ 90 h 90"/>
                <a:gd name="T36" fmla="*/ 90 w 151"/>
                <a:gd name="T37" fmla="*/ 89 h 90"/>
                <a:gd name="T38" fmla="*/ 96 w 151"/>
                <a:gd name="T39" fmla="*/ 87 h 90"/>
                <a:gd name="T40" fmla="*/ 103 w 151"/>
                <a:gd name="T41" fmla="*/ 83 h 90"/>
                <a:gd name="T42" fmla="*/ 109 w 151"/>
                <a:gd name="T43" fmla="*/ 80 h 90"/>
                <a:gd name="T44" fmla="*/ 116 w 151"/>
                <a:gd name="T45" fmla="*/ 76 h 90"/>
                <a:gd name="T46" fmla="*/ 121 w 151"/>
                <a:gd name="T47" fmla="*/ 71 h 90"/>
                <a:gd name="T48" fmla="*/ 127 w 151"/>
                <a:gd name="T49" fmla="*/ 65 h 90"/>
                <a:gd name="T50" fmla="*/ 131 w 151"/>
                <a:gd name="T51" fmla="*/ 60 h 90"/>
                <a:gd name="T52" fmla="*/ 137 w 151"/>
                <a:gd name="T53" fmla="*/ 53 h 90"/>
                <a:gd name="T54" fmla="*/ 140 w 151"/>
                <a:gd name="T55" fmla="*/ 45 h 90"/>
                <a:gd name="T56" fmla="*/ 144 w 151"/>
                <a:gd name="T57" fmla="*/ 37 h 90"/>
                <a:gd name="T58" fmla="*/ 147 w 151"/>
                <a:gd name="T59" fmla="*/ 29 h 90"/>
                <a:gd name="T60" fmla="*/ 150 w 151"/>
                <a:gd name="T61" fmla="*/ 20 h 90"/>
                <a:gd name="T62" fmla="*/ 151 w 151"/>
                <a:gd name="T63" fmla="*/ 10 h 90"/>
                <a:gd name="T64" fmla="*/ 151 w 151"/>
                <a:gd name="T65" fmla="*/ 0 h 90"/>
                <a:gd name="T66" fmla="*/ 0 w 151"/>
                <a:gd name="T67" fmla="*/ 0 h 90"/>
                <a:gd name="T68" fmla="*/ 0 w 151"/>
                <a:gd name="T6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90">
                  <a:moveTo>
                    <a:pt x="0" y="14"/>
                  </a:moveTo>
                  <a:lnTo>
                    <a:pt x="0" y="22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4" y="56"/>
                  </a:lnTo>
                  <a:lnTo>
                    <a:pt x="18" y="62"/>
                  </a:lnTo>
                  <a:lnTo>
                    <a:pt x="23" y="67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81"/>
                  </a:lnTo>
                  <a:lnTo>
                    <a:pt x="47" y="84"/>
                  </a:lnTo>
                  <a:lnTo>
                    <a:pt x="54" y="87"/>
                  </a:lnTo>
                  <a:lnTo>
                    <a:pt x="61" y="89"/>
                  </a:lnTo>
                  <a:lnTo>
                    <a:pt x="68" y="90"/>
                  </a:lnTo>
                  <a:lnTo>
                    <a:pt x="76" y="90"/>
                  </a:lnTo>
                  <a:lnTo>
                    <a:pt x="83" y="90"/>
                  </a:lnTo>
                  <a:lnTo>
                    <a:pt x="90" y="89"/>
                  </a:lnTo>
                  <a:lnTo>
                    <a:pt x="96" y="87"/>
                  </a:lnTo>
                  <a:lnTo>
                    <a:pt x="103" y="83"/>
                  </a:lnTo>
                  <a:lnTo>
                    <a:pt x="109" y="80"/>
                  </a:lnTo>
                  <a:lnTo>
                    <a:pt x="116" y="76"/>
                  </a:lnTo>
                  <a:lnTo>
                    <a:pt x="121" y="71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7" y="53"/>
                  </a:lnTo>
                  <a:lnTo>
                    <a:pt x="140" y="45"/>
                  </a:lnTo>
                  <a:lnTo>
                    <a:pt x="144" y="37"/>
                  </a:lnTo>
                  <a:lnTo>
                    <a:pt x="147" y="29"/>
                  </a:lnTo>
                  <a:lnTo>
                    <a:pt x="150" y="20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6" name="Rectangle 4607">
              <a:extLst>
                <a:ext uri="{FF2B5EF4-FFF2-40B4-BE49-F238E27FC236}">
                  <a16:creationId xmlns:a16="http://schemas.microsoft.com/office/drawing/2014/main" id="{FAFE3EE4-8EC8-4735-B429-8DFE7550B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50" y="4837113"/>
              <a:ext cx="4762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39F335A2-FCEA-482E-AF80-46BFB511CD58}"/>
              </a:ext>
            </a:extLst>
          </p:cNvPr>
          <p:cNvSpPr txBox="1"/>
          <p:nvPr/>
        </p:nvSpPr>
        <p:spPr>
          <a:xfrm>
            <a:off x="7901716" y="1306910"/>
            <a:ext cx="386012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Asset Management and Capital Plans go hand in hand. Like your Official Community Plan informs the land development of your community, the AM plan informs the capital works. </a:t>
            </a:r>
            <a:endParaRPr lang="en-US" sz="1600" dirty="0"/>
          </a:p>
        </p:txBody>
      </p:sp>
      <p:sp>
        <p:nvSpPr>
          <p:cNvPr id="169" name="Diamond 168">
            <a:extLst>
              <a:ext uri="{FF2B5EF4-FFF2-40B4-BE49-F238E27FC236}">
                <a16:creationId xmlns:a16="http://schemas.microsoft.com/office/drawing/2014/main" id="{56C7CE62-F75C-4C0A-A2D8-6FC23C373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56326" y="2552063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66ED090-369C-490D-887B-19C18EA591E3}"/>
              </a:ext>
            </a:extLst>
          </p:cNvPr>
          <p:cNvSpPr txBox="1"/>
          <p:nvPr/>
        </p:nvSpPr>
        <p:spPr>
          <a:xfrm>
            <a:off x="7901716" y="2639931"/>
            <a:ext cx="386012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Without an Asset Management Strategy and policy to inform your capital priorities, you are simply taking your best guess as to what you need. </a:t>
            </a:r>
            <a:endParaRPr lang="en-US" sz="1600" dirty="0"/>
          </a:p>
        </p:txBody>
      </p:sp>
      <p:sp>
        <p:nvSpPr>
          <p:cNvPr id="171" name="Diamond 170">
            <a:extLst>
              <a:ext uri="{FF2B5EF4-FFF2-40B4-BE49-F238E27FC236}">
                <a16:creationId xmlns:a16="http://schemas.microsoft.com/office/drawing/2014/main" id="{428797F2-A3E5-4A66-9ADE-53005BF2C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56326" y="3674367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E125C24-E68B-430E-AB26-898D61631B1B}"/>
              </a:ext>
            </a:extLst>
          </p:cNvPr>
          <p:cNvSpPr txBox="1"/>
          <p:nvPr/>
        </p:nvSpPr>
        <p:spPr>
          <a:xfrm>
            <a:off x="7901716" y="3790228"/>
            <a:ext cx="38601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Continuous feedback and review of the asset management policy is required to inform your 3, 5 and 10 year capital plans. </a:t>
            </a:r>
            <a:endParaRPr lang="en-US" sz="1600" dirty="0"/>
          </a:p>
        </p:txBody>
      </p:sp>
      <p:sp>
        <p:nvSpPr>
          <p:cNvPr id="173" name="Diamond 172">
            <a:extLst>
              <a:ext uri="{FF2B5EF4-FFF2-40B4-BE49-F238E27FC236}">
                <a16:creationId xmlns:a16="http://schemas.microsoft.com/office/drawing/2014/main" id="{066DACD9-1DF3-4A2E-989D-F8AE0A7E8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56326" y="4852656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FF4A209-6BAD-4B47-BF8D-2B844BFC3C65}"/>
              </a:ext>
            </a:extLst>
          </p:cNvPr>
          <p:cNvSpPr txBox="1"/>
          <p:nvPr/>
        </p:nvSpPr>
        <p:spPr>
          <a:xfrm>
            <a:off x="7901716" y="4940524"/>
            <a:ext cx="38601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Capital planning is about maintaining and renewing existing infrastructure, as well as making investments in new infrastructure.</a:t>
            </a:r>
            <a:endParaRPr lang="en-US" sz="1600" dirty="0"/>
          </a:p>
        </p:txBody>
      </p:sp>
      <p:grpSp>
        <p:nvGrpSpPr>
          <p:cNvPr id="175" name="Group 174" descr="This image is an icon of binoculars. ">
            <a:extLst>
              <a:ext uri="{FF2B5EF4-FFF2-40B4-BE49-F238E27FC236}">
                <a16:creationId xmlns:a16="http://schemas.microsoft.com/office/drawing/2014/main" id="{1D175F66-0044-4EFE-A6E1-A7F83915FDA2}"/>
              </a:ext>
            </a:extLst>
          </p:cNvPr>
          <p:cNvGrpSpPr/>
          <p:nvPr/>
        </p:nvGrpSpPr>
        <p:grpSpPr>
          <a:xfrm>
            <a:off x="7199964" y="2864064"/>
            <a:ext cx="306795" cy="284640"/>
            <a:chOff x="9879013" y="2500313"/>
            <a:chExt cx="285750" cy="265113"/>
          </a:xfrm>
          <a:solidFill>
            <a:schemeClr val="bg1"/>
          </a:solidFill>
          <a:effectLst/>
        </p:grpSpPr>
        <p:sp>
          <p:nvSpPr>
            <p:cNvPr id="176" name="Freeform 3859">
              <a:extLst>
                <a:ext uri="{FF2B5EF4-FFF2-40B4-BE49-F238E27FC236}">
                  <a16:creationId xmlns:a16="http://schemas.microsoft.com/office/drawing/2014/main" id="{D59C5855-C93B-435E-AECC-A6C9C2DB4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1413" y="2500313"/>
              <a:ext cx="133350" cy="265113"/>
            </a:xfrm>
            <a:custGeom>
              <a:avLst/>
              <a:gdLst>
                <a:gd name="T0" fmla="*/ 156 w 420"/>
                <a:gd name="T1" fmla="*/ 795 h 832"/>
                <a:gd name="T2" fmla="*/ 95 w 420"/>
                <a:gd name="T3" fmla="*/ 761 h 832"/>
                <a:gd name="T4" fmla="*/ 51 w 420"/>
                <a:gd name="T5" fmla="*/ 708 h 832"/>
                <a:gd name="T6" fmla="*/ 31 w 420"/>
                <a:gd name="T7" fmla="*/ 640 h 832"/>
                <a:gd name="T8" fmla="*/ 38 w 420"/>
                <a:gd name="T9" fmla="*/ 576 h 832"/>
                <a:gd name="T10" fmla="*/ 73 w 420"/>
                <a:gd name="T11" fmla="*/ 517 h 832"/>
                <a:gd name="T12" fmla="*/ 128 w 420"/>
                <a:gd name="T13" fmla="*/ 469 h 832"/>
                <a:gd name="T14" fmla="*/ 186 w 420"/>
                <a:gd name="T15" fmla="*/ 446 h 832"/>
                <a:gd name="T16" fmla="*/ 224 w 420"/>
                <a:gd name="T17" fmla="*/ 444 h 832"/>
                <a:gd name="T18" fmla="*/ 263 w 420"/>
                <a:gd name="T19" fmla="*/ 451 h 832"/>
                <a:gd name="T20" fmla="*/ 300 w 420"/>
                <a:gd name="T21" fmla="*/ 470 h 832"/>
                <a:gd name="T22" fmla="*/ 344 w 420"/>
                <a:gd name="T23" fmla="*/ 505 h 832"/>
                <a:gd name="T24" fmla="*/ 378 w 420"/>
                <a:gd name="T25" fmla="*/ 556 h 832"/>
                <a:gd name="T26" fmla="*/ 390 w 420"/>
                <a:gd name="T27" fmla="*/ 609 h 832"/>
                <a:gd name="T28" fmla="*/ 383 w 420"/>
                <a:gd name="T29" fmla="*/ 676 h 832"/>
                <a:gd name="T30" fmla="*/ 350 w 420"/>
                <a:gd name="T31" fmla="*/ 737 h 832"/>
                <a:gd name="T32" fmla="*/ 296 w 420"/>
                <a:gd name="T33" fmla="*/ 781 h 832"/>
                <a:gd name="T34" fmla="*/ 228 w 420"/>
                <a:gd name="T35" fmla="*/ 802 h 832"/>
                <a:gd name="T36" fmla="*/ 388 w 420"/>
                <a:gd name="T37" fmla="*/ 508 h 832"/>
                <a:gd name="T38" fmla="*/ 208 w 420"/>
                <a:gd name="T39" fmla="*/ 178 h 832"/>
                <a:gd name="T40" fmla="*/ 145 w 420"/>
                <a:gd name="T41" fmla="*/ 20 h 832"/>
                <a:gd name="T42" fmla="*/ 109 w 420"/>
                <a:gd name="T43" fmla="*/ 4 h 832"/>
                <a:gd name="T44" fmla="*/ 66 w 420"/>
                <a:gd name="T45" fmla="*/ 0 h 832"/>
                <a:gd name="T46" fmla="*/ 27 w 420"/>
                <a:gd name="T47" fmla="*/ 11 h 832"/>
                <a:gd name="T48" fmla="*/ 2 w 420"/>
                <a:gd name="T49" fmla="*/ 28 h 832"/>
                <a:gd name="T50" fmla="*/ 0 w 420"/>
                <a:gd name="T51" fmla="*/ 263 h 832"/>
                <a:gd name="T52" fmla="*/ 55 w 420"/>
                <a:gd name="T53" fmla="*/ 273 h 832"/>
                <a:gd name="T54" fmla="*/ 97 w 420"/>
                <a:gd name="T55" fmla="*/ 293 h 832"/>
                <a:gd name="T56" fmla="*/ 125 w 420"/>
                <a:gd name="T57" fmla="*/ 320 h 832"/>
                <a:gd name="T58" fmla="*/ 135 w 420"/>
                <a:gd name="T59" fmla="*/ 352 h 832"/>
                <a:gd name="T60" fmla="*/ 131 w 420"/>
                <a:gd name="T61" fmla="*/ 362 h 832"/>
                <a:gd name="T62" fmla="*/ 120 w 420"/>
                <a:gd name="T63" fmla="*/ 367 h 832"/>
                <a:gd name="T64" fmla="*/ 109 w 420"/>
                <a:gd name="T65" fmla="*/ 362 h 832"/>
                <a:gd name="T66" fmla="*/ 105 w 420"/>
                <a:gd name="T67" fmla="*/ 352 h 832"/>
                <a:gd name="T68" fmla="*/ 97 w 420"/>
                <a:gd name="T69" fmla="*/ 333 h 832"/>
                <a:gd name="T70" fmla="*/ 76 w 420"/>
                <a:gd name="T71" fmla="*/ 315 h 832"/>
                <a:gd name="T72" fmla="*/ 0 w 420"/>
                <a:gd name="T73" fmla="*/ 293 h 832"/>
                <a:gd name="T74" fmla="*/ 2 w 420"/>
                <a:gd name="T75" fmla="*/ 648 h 832"/>
                <a:gd name="T76" fmla="*/ 27 w 420"/>
                <a:gd name="T77" fmla="*/ 725 h 832"/>
                <a:gd name="T78" fmla="*/ 78 w 420"/>
                <a:gd name="T79" fmla="*/ 786 h 832"/>
                <a:gd name="T80" fmla="*/ 149 w 420"/>
                <a:gd name="T81" fmla="*/ 823 h 832"/>
                <a:gd name="T82" fmla="*/ 221 w 420"/>
                <a:gd name="T83" fmla="*/ 832 h 832"/>
                <a:gd name="T84" fmla="*/ 272 w 420"/>
                <a:gd name="T85" fmla="*/ 823 h 832"/>
                <a:gd name="T86" fmla="*/ 344 w 420"/>
                <a:gd name="T87" fmla="*/ 785 h 832"/>
                <a:gd name="T88" fmla="*/ 396 w 420"/>
                <a:gd name="T89" fmla="*/ 723 h 832"/>
                <a:gd name="T90" fmla="*/ 418 w 420"/>
                <a:gd name="T91" fmla="*/ 654 h 832"/>
                <a:gd name="T92" fmla="*/ 420 w 420"/>
                <a:gd name="T93" fmla="*/ 608 h 832"/>
                <a:gd name="T94" fmla="*/ 408 w 420"/>
                <a:gd name="T95" fmla="*/ 55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832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3860">
              <a:extLst>
                <a:ext uri="{FF2B5EF4-FFF2-40B4-BE49-F238E27FC236}">
                  <a16:creationId xmlns:a16="http://schemas.microsoft.com/office/drawing/2014/main" id="{FAA38EA9-11A1-46F9-90B6-88EED9956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9013" y="2500313"/>
              <a:ext cx="133350" cy="265113"/>
            </a:xfrm>
            <a:custGeom>
              <a:avLst/>
              <a:gdLst>
                <a:gd name="T0" fmla="*/ 382 w 421"/>
                <a:gd name="T1" fmla="*/ 676 h 832"/>
                <a:gd name="T2" fmla="*/ 349 w 421"/>
                <a:gd name="T3" fmla="*/ 737 h 832"/>
                <a:gd name="T4" fmla="*/ 296 w 421"/>
                <a:gd name="T5" fmla="*/ 781 h 832"/>
                <a:gd name="T6" fmla="*/ 229 w 421"/>
                <a:gd name="T7" fmla="*/ 802 h 832"/>
                <a:gd name="T8" fmla="*/ 157 w 421"/>
                <a:gd name="T9" fmla="*/ 795 h 832"/>
                <a:gd name="T10" fmla="*/ 96 w 421"/>
                <a:gd name="T11" fmla="*/ 761 h 832"/>
                <a:gd name="T12" fmla="*/ 52 w 421"/>
                <a:gd name="T13" fmla="*/ 708 h 832"/>
                <a:gd name="T14" fmla="*/ 30 w 421"/>
                <a:gd name="T15" fmla="*/ 640 h 832"/>
                <a:gd name="T16" fmla="*/ 35 w 421"/>
                <a:gd name="T17" fmla="*/ 582 h 832"/>
                <a:gd name="T18" fmla="*/ 53 w 421"/>
                <a:gd name="T19" fmla="*/ 534 h 832"/>
                <a:gd name="T20" fmla="*/ 103 w 421"/>
                <a:gd name="T21" fmla="*/ 481 h 832"/>
                <a:gd name="T22" fmla="*/ 139 w 421"/>
                <a:gd name="T23" fmla="*/ 459 h 832"/>
                <a:gd name="T24" fmla="*/ 177 w 421"/>
                <a:gd name="T25" fmla="*/ 447 h 832"/>
                <a:gd name="T26" fmla="*/ 216 w 421"/>
                <a:gd name="T27" fmla="*/ 444 h 832"/>
                <a:gd name="T28" fmla="*/ 260 w 421"/>
                <a:gd name="T29" fmla="*/ 454 h 832"/>
                <a:gd name="T30" fmla="*/ 322 w 421"/>
                <a:gd name="T31" fmla="*/ 490 h 832"/>
                <a:gd name="T32" fmla="*/ 368 w 421"/>
                <a:gd name="T33" fmla="*/ 546 h 832"/>
                <a:gd name="T34" fmla="*/ 390 w 421"/>
                <a:gd name="T35" fmla="*/ 607 h 832"/>
                <a:gd name="T36" fmla="*/ 332 w 421"/>
                <a:gd name="T37" fmla="*/ 0 h 832"/>
                <a:gd name="T38" fmla="*/ 292 w 421"/>
                <a:gd name="T39" fmla="*/ 11 h 832"/>
                <a:gd name="T40" fmla="*/ 267 w 421"/>
                <a:gd name="T41" fmla="*/ 28 h 832"/>
                <a:gd name="T42" fmla="*/ 153 w 421"/>
                <a:gd name="T43" fmla="*/ 238 h 832"/>
                <a:gd name="T44" fmla="*/ 30 w 421"/>
                <a:gd name="T45" fmla="*/ 514 h 832"/>
                <a:gd name="T46" fmla="*/ 8 w 421"/>
                <a:gd name="T47" fmla="*/ 565 h 832"/>
                <a:gd name="T48" fmla="*/ 0 w 421"/>
                <a:gd name="T49" fmla="*/ 622 h 832"/>
                <a:gd name="T50" fmla="*/ 5 w 421"/>
                <a:gd name="T51" fmla="*/ 665 h 832"/>
                <a:gd name="T52" fmla="*/ 36 w 421"/>
                <a:gd name="T53" fmla="*/ 740 h 832"/>
                <a:gd name="T54" fmla="*/ 93 w 421"/>
                <a:gd name="T55" fmla="*/ 797 h 832"/>
                <a:gd name="T56" fmla="*/ 168 w 421"/>
                <a:gd name="T57" fmla="*/ 828 h 832"/>
                <a:gd name="T58" fmla="*/ 211 w 421"/>
                <a:gd name="T59" fmla="*/ 832 h 832"/>
                <a:gd name="T60" fmla="*/ 291 w 421"/>
                <a:gd name="T61" fmla="*/ 816 h 832"/>
                <a:gd name="T62" fmla="*/ 358 w 421"/>
                <a:gd name="T63" fmla="*/ 772 h 832"/>
                <a:gd name="T64" fmla="*/ 403 w 421"/>
                <a:gd name="T65" fmla="*/ 708 h 832"/>
                <a:gd name="T66" fmla="*/ 421 w 421"/>
                <a:gd name="T67" fmla="*/ 627 h 832"/>
                <a:gd name="T68" fmla="*/ 398 w 421"/>
                <a:gd name="T69" fmla="*/ 297 h 832"/>
                <a:gd name="T70" fmla="*/ 337 w 421"/>
                <a:gd name="T71" fmla="*/ 320 h 832"/>
                <a:gd name="T72" fmla="*/ 320 w 421"/>
                <a:gd name="T73" fmla="*/ 338 h 832"/>
                <a:gd name="T74" fmla="*/ 316 w 421"/>
                <a:gd name="T75" fmla="*/ 355 h 832"/>
                <a:gd name="T76" fmla="*/ 309 w 421"/>
                <a:gd name="T77" fmla="*/ 365 h 832"/>
                <a:gd name="T78" fmla="*/ 297 w 421"/>
                <a:gd name="T79" fmla="*/ 367 h 832"/>
                <a:gd name="T80" fmla="*/ 288 w 421"/>
                <a:gd name="T81" fmla="*/ 360 h 832"/>
                <a:gd name="T82" fmla="*/ 286 w 421"/>
                <a:gd name="T83" fmla="*/ 343 h 832"/>
                <a:gd name="T84" fmla="*/ 301 w 421"/>
                <a:gd name="T85" fmla="*/ 312 h 832"/>
                <a:gd name="T86" fmla="*/ 333 w 421"/>
                <a:gd name="T87" fmla="*/ 287 h 832"/>
                <a:gd name="T88" fmla="*/ 379 w 421"/>
                <a:gd name="T89" fmla="*/ 270 h 832"/>
                <a:gd name="T90" fmla="*/ 421 w 421"/>
                <a:gd name="T91" fmla="*/ 36 h 832"/>
                <a:gd name="T92" fmla="*/ 417 w 421"/>
                <a:gd name="T93" fmla="*/ 26 h 832"/>
                <a:gd name="T94" fmla="*/ 384 w 421"/>
                <a:gd name="T95" fmla="*/ 6 h 832"/>
                <a:gd name="T96" fmla="*/ 343 w 421"/>
                <a:gd name="T9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832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3861">
              <a:extLst>
                <a:ext uri="{FF2B5EF4-FFF2-40B4-BE49-F238E27FC236}">
                  <a16:creationId xmlns:a16="http://schemas.microsoft.com/office/drawing/2014/main" id="{5FE4E2E6-EF5D-41E2-80BA-16AD162C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659063"/>
              <a:ext cx="46038" cy="46038"/>
            </a:xfrm>
            <a:custGeom>
              <a:avLst/>
              <a:gdLst>
                <a:gd name="T0" fmla="*/ 2 w 144"/>
                <a:gd name="T1" fmla="*/ 132 h 143"/>
                <a:gd name="T2" fmla="*/ 4 w 144"/>
                <a:gd name="T3" fmla="*/ 137 h 143"/>
                <a:gd name="T4" fmla="*/ 7 w 144"/>
                <a:gd name="T5" fmla="*/ 140 h 143"/>
                <a:gd name="T6" fmla="*/ 12 w 144"/>
                <a:gd name="T7" fmla="*/ 143 h 143"/>
                <a:gd name="T8" fmla="*/ 19 w 144"/>
                <a:gd name="T9" fmla="*/ 143 h 143"/>
                <a:gd name="T10" fmla="*/ 24 w 144"/>
                <a:gd name="T11" fmla="*/ 140 h 143"/>
                <a:gd name="T12" fmla="*/ 28 w 144"/>
                <a:gd name="T13" fmla="*/ 137 h 143"/>
                <a:gd name="T14" fmla="*/ 31 w 144"/>
                <a:gd name="T15" fmla="*/ 132 h 143"/>
                <a:gd name="T16" fmla="*/ 32 w 144"/>
                <a:gd name="T17" fmla="*/ 118 h 143"/>
                <a:gd name="T18" fmla="*/ 35 w 144"/>
                <a:gd name="T19" fmla="*/ 98 h 143"/>
                <a:gd name="T20" fmla="*/ 42 w 144"/>
                <a:gd name="T21" fmla="*/ 81 h 143"/>
                <a:gd name="T22" fmla="*/ 53 w 144"/>
                <a:gd name="T23" fmla="*/ 65 h 143"/>
                <a:gd name="T24" fmla="*/ 67 w 144"/>
                <a:gd name="T25" fmla="*/ 52 h 143"/>
                <a:gd name="T26" fmla="*/ 82 w 144"/>
                <a:gd name="T27" fmla="*/ 41 h 143"/>
                <a:gd name="T28" fmla="*/ 100 w 144"/>
                <a:gd name="T29" fmla="*/ 34 h 143"/>
                <a:gd name="T30" fmla="*/ 120 w 144"/>
                <a:gd name="T31" fmla="*/ 30 h 143"/>
                <a:gd name="T32" fmla="*/ 132 w 144"/>
                <a:gd name="T33" fmla="*/ 30 h 143"/>
                <a:gd name="T34" fmla="*/ 138 w 144"/>
                <a:gd name="T35" fmla="*/ 26 h 143"/>
                <a:gd name="T36" fmla="*/ 142 w 144"/>
                <a:gd name="T37" fmla="*/ 23 h 143"/>
                <a:gd name="T38" fmla="*/ 144 w 144"/>
                <a:gd name="T39" fmla="*/ 18 h 143"/>
                <a:gd name="T40" fmla="*/ 144 w 144"/>
                <a:gd name="T41" fmla="*/ 11 h 143"/>
                <a:gd name="T42" fmla="*/ 142 w 144"/>
                <a:gd name="T43" fmla="*/ 6 h 143"/>
                <a:gd name="T44" fmla="*/ 138 w 144"/>
                <a:gd name="T45" fmla="*/ 2 h 143"/>
                <a:gd name="T46" fmla="*/ 132 w 144"/>
                <a:gd name="T47" fmla="*/ 0 h 143"/>
                <a:gd name="T48" fmla="*/ 116 w 144"/>
                <a:gd name="T49" fmla="*/ 0 h 143"/>
                <a:gd name="T50" fmla="*/ 92 w 144"/>
                <a:gd name="T51" fmla="*/ 5 h 143"/>
                <a:gd name="T52" fmla="*/ 68 w 144"/>
                <a:gd name="T53" fmla="*/ 15 h 143"/>
                <a:gd name="T54" fmla="*/ 48 w 144"/>
                <a:gd name="T55" fmla="*/ 29 h 143"/>
                <a:gd name="T56" fmla="*/ 31 w 144"/>
                <a:gd name="T57" fmla="*/ 46 h 143"/>
                <a:gd name="T58" fmla="*/ 17 w 144"/>
                <a:gd name="T59" fmla="*/ 67 h 143"/>
                <a:gd name="T60" fmla="*/ 7 w 144"/>
                <a:gd name="T61" fmla="*/ 90 h 143"/>
                <a:gd name="T62" fmla="*/ 2 w 144"/>
                <a:gd name="T63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3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862">
              <a:extLst>
                <a:ext uri="{FF2B5EF4-FFF2-40B4-BE49-F238E27FC236}">
                  <a16:creationId xmlns:a16="http://schemas.microsoft.com/office/drawing/2014/main" id="{BC5F3C89-C1A7-482A-A6CC-487DCE74A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659063"/>
              <a:ext cx="44450" cy="46038"/>
            </a:xfrm>
            <a:custGeom>
              <a:avLst/>
              <a:gdLst>
                <a:gd name="T0" fmla="*/ 115 w 144"/>
                <a:gd name="T1" fmla="*/ 0 h 143"/>
                <a:gd name="T2" fmla="*/ 90 w 144"/>
                <a:gd name="T3" fmla="*/ 5 h 143"/>
                <a:gd name="T4" fmla="*/ 66 w 144"/>
                <a:gd name="T5" fmla="*/ 15 h 143"/>
                <a:gd name="T6" fmla="*/ 46 w 144"/>
                <a:gd name="T7" fmla="*/ 29 h 143"/>
                <a:gd name="T8" fmla="*/ 29 w 144"/>
                <a:gd name="T9" fmla="*/ 46 h 143"/>
                <a:gd name="T10" fmla="*/ 15 w 144"/>
                <a:gd name="T11" fmla="*/ 67 h 143"/>
                <a:gd name="T12" fmla="*/ 5 w 144"/>
                <a:gd name="T13" fmla="*/ 90 h 143"/>
                <a:gd name="T14" fmla="*/ 0 w 144"/>
                <a:gd name="T15" fmla="*/ 115 h 143"/>
                <a:gd name="T16" fmla="*/ 0 w 144"/>
                <a:gd name="T17" fmla="*/ 132 h 143"/>
                <a:gd name="T18" fmla="*/ 2 w 144"/>
                <a:gd name="T19" fmla="*/ 137 h 143"/>
                <a:gd name="T20" fmla="*/ 6 w 144"/>
                <a:gd name="T21" fmla="*/ 140 h 143"/>
                <a:gd name="T22" fmla="*/ 12 w 144"/>
                <a:gd name="T23" fmla="*/ 143 h 143"/>
                <a:gd name="T24" fmla="*/ 17 w 144"/>
                <a:gd name="T25" fmla="*/ 143 h 143"/>
                <a:gd name="T26" fmla="*/ 22 w 144"/>
                <a:gd name="T27" fmla="*/ 140 h 143"/>
                <a:gd name="T28" fmla="*/ 27 w 144"/>
                <a:gd name="T29" fmla="*/ 137 h 143"/>
                <a:gd name="T30" fmla="*/ 29 w 144"/>
                <a:gd name="T31" fmla="*/ 132 h 143"/>
                <a:gd name="T32" fmla="*/ 30 w 144"/>
                <a:gd name="T33" fmla="*/ 118 h 143"/>
                <a:gd name="T34" fmla="*/ 34 w 144"/>
                <a:gd name="T35" fmla="*/ 98 h 143"/>
                <a:gd name="T36" fmla="*/ 42 w 144"/>
                <a:gd name="T37" fmla="*/ 81 h 143"/>
                <a:gd name="T38" fmla="*/ 52 w 144"/>
                <a:gd name="T39" fmla="*/ 65 h 143"/>
                <a:gd name="T40" fmla="*/ 65 w 144"/>
                <a:gd name="T41" fmla="*/ 52 h 143"/>
                <a:gd name="T42" fmla="*/ 81 w 144"/>
                <a:gd name="T43" fmla="*/ 41 h 143"/>
                <a:gd name="T44" fmla="*/ 98 w 144"/>
                <a:gd name="T45" fmla="*/ 34 h 143"/>
                <a:gd name="T46" fmla="*/ 118 w 144"/>
                <a:gd name="T47" fmla="*/ 30 h 143"/>
                <a:gd name="T48" fmla="*/ 131 w 144"/>
                <a:gd name="T49" fmla="*/ 30 h 143"/>
                <a:gd name="T50" fmla="*/ 136 w 144"/>
                <a:gd name="T51" fmla="*/ 26 h 143"/>
                <a:gd name="T52" fmla="*/ 140 w 144"/>
                <a:gd name="T53" fmla="*/ 23 h 143"/>
                <a:gd name="T54" fmla="*/ 142 w 144"/>
                <a:gd name="T55" fmla="*/ 18 h 143"/>
                <a:gd name="T56" fmla="*/ 142 w 144"/>
                <a:gd name="T57" fmla="*/ 11 h 143"/>
                <a:gd name="T58" fmla="*/ 140 w 144"/>
                <a:gd name="T59" fmla="*/ 6 h 143"/>
                <a:gd name="T60" fmla="*/ 136 w 144"/>
                <a:gd name="T61" fmla="*/ 2 h 143"/>
                <a:gd name="T62" fmla="*/ 131 w 144"/>
                <a:gd name="T63" fmla="*/ 0 h 143"/>
                <a:gd name="T64" fmla="*/ 129 w 144"/>
                <a:gd name="T6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43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roup 179" descr="This image is an icon of a presentation board. ">
            <a:extLst>
              <a:ext uri="{FF2B5EF4-FFF2-40B4-BE49-F238E27FC236}">
                <a16:creationId xmlns:a16="http://schemas.microsoft.com/office/drawing/2014/main" id="{BCA6B272-E663-45EB-8312-08050FFB902C}"/>
              </a:ext>
            </a:extLst>
          </p:cNvPr>
          <p:cNvGrpSpPr/>
          <p:nvPr/>
        </p:nvGrpSpPr>
        <p:grpSpPr>
          <a:xfrm>
            <a:off x="7175923" y="3989247"/>
            <a:ext cx="275206" cy="284640"/>
            <a:chOff x="11612563" y="4081463"/>
            <a:chExt cx="277813" cy="287337"/>
          </a:xfrm>
          <a:solidFill>
            <a:schemeClr val="bg1"/>
          </a:solidFill>
          <a:effectLst/>
        </p:grpSpPr>
        <p:sp>
          <p:nvSpPr>
            <p:cNvPr id="181" name="Freeform 4632">
              <a:extLst>
                <a:ext uri="{FF2B5EF4-FFF2-40B4-BE49-F238E27FC236}">
                  <a16:creationId xmlns:a16="http://schemas.microsoft.com/office/drawing/2014/main" id="{8186B085-923B-4A4C-A7C6-9F3173EF4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6850" y="4081463"/>
              <a:ext cx="249238" cy="173038"/>
            </a:xfrm>
            <a:custGeom>
              <a:avLst/>
              <a:gdLst>
                <a:gd name="T0" fmla="*/ 452 w 784"/>
                <a:gd name="T1" fmla="*/ 120 h 542"/>
                <a:gd name="T2" fmla="*/ 302 w 784"/>
                <a:gd name="T3" fmla="*/ 150 h 542"/>
                <a:gd name="T4" fmla="*/ 16 w 784"/>
                <a:gd name="T5" fmla="*/ 542 h 542"/>
                <a:gd name="T6" fmla="*/ 772 w 784"/>
                <a:gd name="T7" fmla="*/ 542 h 542"/>
                <a:gd name="T8" fmla="*/ 777 w 784"/>
                <a:gd name="T9" fmla="*/ 539 h 542"/>
                <a:gd name="T10" fmla="*/ 781 w 784"/>
                <a:gd name="T11" fmla="*/ 535 h 542"/>
                <a:gd name="T12" fmla="*/ 783 w 784"/>
                <a:gd name="T13" fmla="*/ 529 h 542"/>
                <a:gd name="T14" fmla="*/ 784 w 784"/>
                <a:gd name="T15" fmla="*/ 135 h 542"/>
                <a:gd name="T16" fmla="*/ 783 w 784"/>
                <a:gd name="T17" fmla="*/ 129 h 542"/>
                <a:gd name="T18" fmla="*/ 780 w 784"/>
                <a:gd name="T19" fmla="*/ 125 h 542"/>
                <a:gd name="T20" fmla="*/ 775 w 784"/>
                <a:gd name="T21" fmla="*/ 121 h 542"/>
                <a:gd name="T22" fmla="*/ 768 w 784"/>
                <a:gd name="T23" fmla="*/ 120 h 542"/>
                <a:gd name="T24" fmla="*/ 483 w 784"/>
                <a:gd name="T25" fmla="*/ 105 h 542"/>
                <a:gd name="T26" fmla="*/ 481 w 784"/>
                <a:gd name="T27" fmla="*/ 99 h 542"/>
                <a:gd name="T28" fmla="*/ 478 w 784"/>
                <a:gd name="T29" fmla="*/ 94 h 542"/>
                <a:gd name="T30" fmla="*/ 474 w 784"/>
                <a:gd name="T31" fmla="*/ 91 h 542"/>
                <a:gd name="T32" fmla="*/ 468 w 784"/>
                <a:gd name="T33" fmla="*/ 90 h 542"/>
                <a:gd name="T34" fmla="*/ 392 w 784"/>
                <a:gd name="T35" fmla="*/ 14 h 542"/>
                <a:gd name="T36" fmla="*/ 391 w 784"/>
                <a:gd name="T37" fmla="*/ 9 h 542"/>
                <a:gd name="T38" fmla="*/ 388 w 784"/>
                <a:gd name="T39" fmla="*/ 4 h 542"/>
                <a:gd name="T40" fmla="*/ 383 w 784"/>
                <a:gd name="T41" fmla="*/ 1 h 542"/>
                <a:gd name="T42" fmla="*/ 378 w 784"/>
                <a:gd name="T43" fmla="*/ 0 h 542"/>
                <a:gd name="T44" fmla="*/ 371 w 784"/>
                <a:gd name="T45" fmla="*/ 1 h 542"/>
                <a:gd name="T46" fmla="*/ 366 w 784"/>
                <a:gd name="T47" fmla="*/ 4 h 542"/>
                <a:gd name="T48" fmla="*/ 363 w 784"/>
                <a:gd name="T49" fmla="*/ 9 h 542"/>
                <a:gd name="T50" fmla="*/ 362 w 784"/>
                <a:gd name="T51" fmla="*/ 14 h 542"/>
                <a:gd name="T52" fmla="*/ 287 w 784"/>
                <a:gd name="T53" fmla="*/ 90 h 542"/>
                <a:gd name="T54" fmla="*/ 282 w 784"/>
                <a:gd name="T55" fmla="*/ 91 h 542"/>
                <a:gd name="T56" fmla="*/ 276 w 784"/>
                <a:gd name="T57" fmla="*/ 94 h 542"/>
                <a:gd name="T58" fmla="*/ 273 w 784"/>
                <a:gd name="T59" fmla="*/ 99 h 542"/>
                <a:gd name="T60" fmla="*/ 271 w 784"/>
                <a:gd name="T61" fmla="*/ 105 h 542"/>
                <a:gd name="T62" fmla="*/ 16 w 784"/>
                <a:gd name="T63" fmla="*/ 120 h 542"/>
                <a:gd name="T64" fmla="*/ 11 w 784"/>
                <a:gd name="T65" fmla="*/ 121 h 542"/>
                <a:gd name="T66" fmla="*/ 5 w 784"/>
                <a:gd name="T67" fmla="*/ 125 h 542"/>
                <a:gd name="T68" fmla="*/ 1 w 784"/>
                <a:gd name="T69" fmla="*/ 129 h 542"/>
                <a:gd name="T70" fmla="*/ 0 w 784"/>
                <a:gd name="T71" fmla="*/ 135 h 542"/>
                <a:gd name="T72" fmla="*/ 1 w 784"/>
                <a:gd name="T73" fmla="*/ 529 h 542"/>
                <a:gd name="T74" fmla="*/ 4 w 784"/>
                <a:gd name="T75" fmla="*/ 535 h 542"/>
                <a:gd name="T76" fmla="*/ 7 w 784"/>
                <a:gd name="T77" fmla="*/ 539 h 542"/>
                <a:gd name="T78" fmla="*/ 13 w 784"/>
                <a:gd name="T79" fmla="*/ 542 h 542"/>
                <a:gd name="T80" fmla="*/ 16 w 784"/>
                <a:gd name="T8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4" h="542">
                  <a:moveTo>
                    <a:pt x="302" y="120"/>
                  </a:moveTo>
                  <a:lnTo>
                    <a:pt x="452" y="120"/>
                  </a:lnTo>
                  <a:lnTo>
                    <a:pt x="452" y="150"/>
                  </a:lnTo>
                  <a:lnTo>
                    <a:pt x="302" y="150"/>
                  </a:lnTo>
                  <a:lnTo>
                    <a:pt x="302" y="120"/>
                  </a:lnTo>
                  <a:close/>
                  <a:moveTo>
                    <a:pt x="16" y="542"/>
                  </a:moveTo>
                  <a:lnTo>
                    <a:pt x="768" y="542"/>
                  </a:lnTo>
                  <a:lnTo>
                    <a:pt x="772" y="542"/>
                  </a:lnTo>
                  <a:lnTo>
                    <a:pt x="775" y="540"/>
                  </a:lnTo>
                  <a:lnTo>
                    <a:pt x="777" y="539"/>
                  </a:lnTo>
                  <a:lnTo>
                    <a:pt x="780" y="537"/>
                  </a:lnTo>
                  <a:lnTo>
                    <a:pt x="781" y="535"/>
                  </a:lnTo>
                  <a:lnTo>
                    <a:pt x="783" y="533"/>
                  </a:lnTo>
                  <a:lnTo>
                    <a:pt x="783" y="529"/>
                  </a:lnTo>
                  <a:lnTo>
                    <a:pt x="784" y="527"/>
                  </a:lnTo>
                  <a:lnTo>
                    <a:pt x="784" y="135"/>
                  </a:lnTo>
                  <a:lnTo>
                    <a:pt x="783" y="132"/>
                  </a:lnTo>
                  <a:lnTo>
                    <a:pt x="783" y="129"/>
                  </a:lnTo>
                  <a:lnTo>
                    <a:pt x="781" y="127"/>
                  </a:lnTo>
                  <a:lnTo>
                    <a:pt x="780" y="125"/>
                  </a:lnTo>
                  <a:lnTo>
                    <a:pt x="777" y="123"/>
                  </a:lnTo>
                  <a:lnTo>
                    <a:pt x="775" y="121"/>
                  </a:lnTo>
                  <a:lnTo>
                    <a:pt x="772" y="120"/>
                  </a:lnTo>
                  <a:lnTo>
                    <a:pt x="768" y="120"/>
                  </a:lnTo>
                  <a:lnTo>
                    <a:pt x="483" y="120"/>
                  </a:lnTo>
                  <a:lnTo>
                    <a:pt x="483" y="105"/>
                  </a:lnTo>
                  <a:lnTo>
                    <a:pt x="483" y="102"/>
                  </a:lnTo>
                  <a:lnTo>
                    <a:pt x="481" y="99"/>
                  </a:lnTo>
                  <a:lnTo>
                    <a:pt x="480" y="97"/>
                  </a:lnTo>
                  <a:lnTo>
                    <a:pt x="478" y="94"/>
                  </a:lnTo>
                  <a:lnTo>
                    <a:pt x="476" y="92"/>
                  </a:lnTo>
                  <a:lnTo>
                    <a:pt x="474" y="91"/>
                  </a:lnTo>
                  <a:lnTo>
                    <a:pt x="470" y="90"/>
                  </a:lnTo>
                  <a:lnTo>
                    <a:pt x="468" y="90"/>
                  </a:lnTo>
                  <a:lnTo>
                    <a:pt x="392" y="90"/>
                  </a:lnTo>
                  <a:lnTo>
                    <a:pt x="392" y="14"/>
                  </a:lnTo>
                  <a:lnTo>
                    <a:pt x="392" y="12"/>
                  </a:lnTo>
                  <a:lnTo>
                    <a:pt x="391" y="9"/>
                  </a:lnTo>
                  <a:lnTo>
                    <a:pt x="390" y="6"/>
                  </a:lnTo>
                  <a:lnTo>
                    <a:pt x="388" y="4"/>
                  </a:lnTo>
                  <a:lnTo>
                    <a:pt x="385" y="2"/>
                  </a:lnTo>
                  <a:lnTo>
                    <a:pt x="383" y="1"/>
                  </a:lnTo>
                  <a:lnTo>
                    <a:pt x="380" y="0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71" y="1"/>
                  </a:lnTo>
                  <a:lnTo>
                    <a:pt x="369" y="2"/>
                  </a:lnTo>
                  <a:lnTo>
                    <a:pt x="366" y="4"/>
                  </a:lnTo>
                  <a:lnTo>
                    <a:pt x="365" y="6"/>
                  </a:lnTo>
                  <a:lnTo>
                    <a:pt x="363" y="9"/>
                  </a:lnTo>
                  <a:lnTo>
                    <a:pt x="363" y="12"/>
                  </a:lnTo>
                  <a:lnTo>
                    <a:pt x="362" y="14"/>
                  </a:lnTo>
                  <a:lnTo>
                    <a:pt x="362" y="90"/>
                  </a:lnTo>
                  <a:lnTo>
                    <a:pt x="287" y="90"/>
                  </a:lnTo>
                  <a:lnTo>
                    <a:pt x="284" y="90"/>
                  </a:lnTo>
                  <a:lnTo>
                    <a:pt x="282" y="91"/>
                  </a:lnTo>
                  <a:lnTo>
                    <a:pt x="278" y="92"/>
                  </a:lnTo>
                  <a:lnTo>
                    <a:pt x="276" y="94"/>
                  </a:lnTo>
                  <a:lnTo>
                    <a:pt x="275" y="97"/>
                  </a:lnTo>
                  <a:lnTo>
                    <a:pt x="273" y="99"/>
                  </a:lnTo>
                  <a:lnTo>
                    <a:pt x="273" y="102"/>
                  </a:lnTo>
                  <a:lnTo>
                    <a:pt x="271" y="105"/>
                  </a:lnTo>
                  <a:lnTo>
                    <a:pt x="271" y="120"/>
                  </a:lnTo>
                  <a:lnTo>
                    <a:pt x="16" y="120"/>
                  </a:lnTo>
                  <a:lnTo>
                    <a:pt x="13" y="120"/>
                  </a:lnTo>
                  <a:lnTo>
                    <a:pt x="11" y="121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4" y="127"/>
                  </a:lnTo>
                  <a:lnTo>
                    <a:pt x="1" y="129"/>
                  </a:lnTo>
                  <a:lnTo>
                    <a:pt x="1" y="132"/>
                  </a:lnTo>
                  <a:lnTo>
                    <a:pt x="0" y="135"/>
                  </a:lnTo>
                  <a:lnTo>
                    <a:pt x="0" y="527"/>
                  </a:lnTo>
                  <a:lnTo>
                    <a:pt x="1" y="529"/>
                  </a:lnTo>
                  <a:lnTo>
                    <a:pt x="1" y="533"/>
                  </a:lnTo>
                  <a:lnTo>
                    <a:pt x="4" y="535"/>
                  </a:lnTo>
                  <a:lnTo>
                    <a:pt x="5" y="537"/>
                  </a:lnTo>
                  <a:lnTo>
                    <a:pt x="7" y="539"/>
                  </a:lnTo>
                  <a:lnTo>
                    <a:pt x="11" y="540"/>
                  </a:lnTo>
                  <a:lnTo>
                    <a:pt x="13" y="542"/>
                  </a:lnTo>
                  <a:lnTo>
                    <a:pt x="16" y="542"/>
                  </a:lnTo>
                  <a:lnTo>
                    <a:pt x="16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4633">
              <a:extLst>
                <a:ext uri="{FF2B5EF4-FFF2-40B4-BE49-F238E27FC236}">
                  <a16:creationId xmlns:a16="http://schemas.microsoft.com/office/drawing/2014/main" id="{93331701-D14D-4015-A07D-590BF5985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2563" y="4264025"/>
              <a:ext cx="277813" cy="104775"/>
            </a:xfrm>
            <a:custGeom>
              <a:avLst/>
              <a:gdLst>
                <a:gd name="T0" fmla="*/ 45 w 874"/>
                <a:gd name="T1" fmla="*/ 0 h 331"/>
                <a:gd name="T2" fmla="*/ 26 w 874"/>
                <a:gd name="T3" fmla="*/ 2 h 331"/>
                <a:gd name="T4" fmla="*/ 13 w 874"/>
                <a:gd name="T5" fmla="*/ 11 h 331"/>
                <a:gd name="T6" fmla="*/ 4 w 874"/>
                <a:gd name="T7" fmla="*/ 26 h 331"/>
                <a:gd name="T8" fmla="*/ 0 w 874"/>
                <a:gd name="T9" fmla="*/ 45 h 331"/>
                <a:gd name="T10" fmla="*/ 4 w 874"/>
                <a:gd name="T11" fmla="*/ 64 h 331"/>
                <a:gd name="T12" fmla="*/ 13 w 874"/>
                <a:gd name="T13" fmla="*/ 78 h 331"/>
                <a:gd name="T14" fmla="*/ 26 w 874"/>
                <a:gd name="T15" fmla="*/ 87 h 331"/>
                <a:gd name="T16" fmla="*/ 45 w 874"/>
                <a:gd name="T17" fmla="*/ 90 h 331"/>
                <a:gd name="T18" fmla="*/ 105 w 874"/>
                <a:gd name="T19" fmla="*/ 310 h 331"/>
                <a:gd name="T20" fmla="*/ 103 w 874"/>
                <a:gd name="T21" fmla="*/ 315 h 331"/>
                <a:gd name="T22" fmla="*/ 104 w 874"/>
                <a:gd name="T23" fmla="*/ 321 h 331"/>
                <a:gd name="T24" fmla="*/ 106 w 874"/>
                <a:gd name="T25" fmla="*/ 325 h 331"/>
                <a:gd name="T26" fmla="*/ 112 w 874"/>
                <a:gd name="T27" fmla="*/ 330 h 331"/>
                <a:gd name="T28" fmla="*/ 119 w 874"/>
                <a:gd name="T29" fmla="*/ 331 h 331"/>
                <a:gd name="T30" fmla="*/ 127 w 874"/>
                <a:gd name="T31" fmla="*/ 329 h 331"/>
                <a:gd name="T32" fmla="*/ 132 w 874"/>
                <a:gd name="T33" fmla="*/ 323 h 331"/>
                <a:gd name="T34" fmla="*/ 407 w 874"/>
                <a:gd name="T35" fmla="*/ 90 h 331"/>
                <a:gd name="T36" fmla="*/ 408 w 874"/>
                <a:gd name="T37" fmla="*/ 319 h 331"/>
                <a:gd name="T38" fmla="*/ 410 w 874"/>
                <a:gd name="T39" fmla="*/ 324 h 331"/>
                <a:gd name="T40" fmla="*/ 414 w 874"/>
                <a:gd name="T41" fmla="*/ 329 h 331"/>
                <a:gd name="T42" fmla="*/ 419 w 874"/>
                <a:gd name="T43" fmla="*/ 331 h 331"/>
                <a:gd name="T44" fmla="*/ 425 w 874"/>
                <a:gd name="T45" fmla="*/ 331 h 331"/>
                <a:gd name="T46" fmla="*/ 430 w 874"/>
                <a:gd name="T47" fmla="*/ 329 h 331"/>
                <a:gd name="T48" fmla="*/ 435 w 874"/>
                <a:gd name="T49" fmla="*/ 324 h 331"/>
                <a:gd name="T50" fmla="*/ 437 w 874"/>
                <a:gd name="T51" fmla="*/ 319 h 331"/>
                <a:gd name="T52" fmla="*/ 437 w 874"/>
                <a:gd name="T53" fmla="*/ 90 h 331"/>
                <a:gd name="T54" fmla="*/ 713 w 874"/>
                <a:gd name="T55" fmla="*/ 323 h 331"/>
                <a:gd name="T56" fmla="*/ 718 w 874"/>
                <a:gd name="T57" fmla="*/ 329 h 331"/>
                <a:gd name="T58" fmla="*/ 726 w 874"/>
                <a:gd name="T59" fmla="*/ 331 h 331"/>
                <a:gd name="T60" fmla="*/ 733 w 874"/>
                <a:gd name="T61" fmla="*/ 330 h 331"/>
                <a:gd name="T62" fmla="*/ 738 w 874"/>
                <a:gd name="T63" fmla="*/ 325 h 331"/>
                <a:gd name="T64" fmla="*/ 740 w 874"/>
                <a:gd name="T65" fmla="*/ 321 h 331"/>
                <a:gd name="T66" fmla="*/ 741 w 874"/>
                <a:gd name="T67" fmla="*/ 315 h 331"/>
                <a:gd name="T68" fmla="*/ 739 w 874"/>
                <a:gd name="T69" fmla="*/ 310 h 331"/>
                <a:gd name="T70" fmla="*/ 829 w 874"/>
                <a:gd name="T71" fmla="*/ 90 h 331"/>
                <a:gd name="T72" fmla="*/ 848 w 874"/>
                <a:gd name="T73" fmla="*/ 87 h 331"/>
                <a:gd name="T74" fmla="*/ 862 w 874"/>
                <a:gd name="T75" fmla="*/ 78 h 331"/>
                <a:gd name="T76" fmla="*/ 871 w 874"/>
                <a:gd name="T77" fmla="*/ 64 h 331"/>
                <a:gd name="T78" fmla="*/ 874 w 874"/>
                <a:gd name="T79" fmla="*/ 45 h 331"/>
                <a:gd name="T80" fmla="*/ 871 w 874"/>
                <a:gd name="T81" fmla="*/ 26 h 331"/>
                <a:gd name="T82" fmla="*/ 862 w 874"/>
                <a:gd name="T83" fmla="*/ 11 h 331"/>
                <a:gd name="T84" fmla="*/ 848 w 874"/>
                <a:gd name="T85" fmla="*/ 2 h 331"/>
                <a:gd name="T86" fmla="*/ 829 w 874"/>
                <a:gd name="T8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331">
                  <a:moveTo>
                    <a:pt x="829" y="0"/>
                  </a:moveTo>
                  <a:lnTo>
                    <a:pt x="45" y="0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1" y="35"/>
                  </a:lnTo>
                  <a:lnTo>
                    <a:pt x="0" y="45"/>
                  </a:lnTo>
                  <a:lnTo>
                    <a:pt x="1" y="55"/>
                  </a:lnTo>
                  <a:lnTo>
                    <a:pt x="4" y="64"/>
                  </a:lnTo>
                  <a:lnTo>
                    <a:pt x="7" y="72"/>
                  </a:lnTo>
                  <a:lnTo>
                    <a:pt x="13" y="78"/>
                  </a:lnTo>
                  <a:lnTo>
                    <a:pt x="18" y="84"/>
                  </a:lnTo>
                  <a:lnTo>
                    <a:pt x="26" y="87"/>
                  </a:lnTo>
                  <a:lnTo>
                    <a:pt x="35" y="89"/>
                  </a:lnTo>
                  <a:lnTo>
                    <a:pt x="45" y="90"/>
                  </a:lnTo>
                  <a:lnTo>
                    <a:pt x="217" y="90"/>
                  </a:lnTo>
                  <a:lnTo>
                    <a:pt x="105" y="310"/>
                  </a:lnTo>
                  <a:lnTo>
                    <a:pt x="104" y="312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4" y="321"/>
                  </a:lnTo>
                  <a:lnTo>
                    <a:pt x="105" y="323"/>
                  </a:lnTo>
                  <a:lnTo>
                    <a:pt x="106" y="325"/>
                  </a:lnTo>
                  <a:lnTo>
                    <a:pt x="109" y="328"/>
                  </a:lnTo>
                  <a:lnTo>
                    <a:pt x="112" y="330"/>
                  </a:lnTo>
                  <a:lnTo>
                    <a:pt x="115" y="331"/>
                  </a:lnTo>
                  <a:lnTo>
                    <a:pt x="119" y="331"/>
                  </a:lnTo>
                  <a:lnTo>
                    <a:pt x="122" y="331"/>
                  </a:lnTo>
                  <a:lnTo>
                    <a:pt x="127" y="329"/>
                  </a:lnTo>
                  <a:lnTo>
                    <a:pt x="129" y="326"/>
                  </a:lnTo>
                  <a:lnTo>
                    <a:pt x="132" y="323"/>
                  </a:lnTo>
                  <a:lnTo>
                    <a:pt x="251" y="90"/>
                  </a:lnTo>
                  <a:lnTo>
                    <a:pt x="407" y="90"/>
                  </a:lnTo>
                  <a:lnTo>
                    <a:pt x="407" y="316"/>
                  </a:lnTo>
                  <a:lnTo>
                    <a:pt x="408" y="319"/>
                  </a:lnTo>
                  <a:lnTo>
                    <a:pt x="408" y="322"/>
                  </a:lnTo>
                  <a:lnTo>
                    <a:pt x="410" y="324"/>
                  </a:lnTo>
                  <a:lnTo>
                    <a:pt x="411" y="326"/>
                  </a:lnTo>
                  <a:lnTo>
                    <a:pt x="414" y="329"/>
                  </a:lnTo>
                  <a:lnTo>
                    <a:pt x="416" y="330"/>
                  </a:lnTo>
                  <a:lnTo>
                    <a:pt x="419" y="331"/>
                  </a:lnTo>
                  <a:lnTo>
                    <a:pt x="423" y="331"/>
                  </a:lnTo>
                  <a:lnTo>
                    <a:pt x="425" y="331"/>
                  </a:lnTo>
                  <a:lnTo>
                    <a:pt x="428" y="330"/>
                  </a:lnTo>
                  <a:lnTo>
                    <a:pt x="430" y="329"/>
                  </a:lnTo>
                  <a:lnTo>
                    <a:pt x="433" y="326"/>
                  </a:lnTo>
                  <a:lnTo>
                    <a:pt x="435" y="324"/>
                  </a:lnTo>
                  <a:lnTo>
                    <a:pt x="436" y="322"/>
                  </a:lnTo>
                  <a:lnTo>
                    <a:pt x="437" y="319"/>
                  </a:lnTo>
                  <a:lnTo>
                    <a:pt x="437" y="316"/>
                  </a:lnTo>
                  <a:lnTo>
                    <a:pt x="437" y="90"/>
                  </a:lnTo>
                  <a:lnTo>
                    <a:pt x="594" y="90"/>
                  </a:lnTo>
                  <a:lnTo>
                    <a:pt x="713" y="323"/>
                  </a:lnTo>
                  <a:lnTo>
                    <a:pt x="715" y="326"/>
                  </a:lnTo>
                  <a:lnTo>
                    <a:pt x="718" y="329"/>
                  </a:lnTo>
                  <a:lnTo>
                    <a:pt x="722" y="331"/>
                  </a:lnTo>
                  <a:lnTo>
                    <a:pt x="726" y="331"/>
                  </a:lnTo>
                  <a:lnTo>
                    <a:pt x="730" y="331"/>
                  </a:lnTo>
                  <a:lnTo>
                    <a:pt x="733" y="330"/>
                  </a:lnTo>
                  <a:lnTo>
                    <a:pt x="735" y="328"/>
                  </a:lnTo>
                  <a:lnTo>
                    <a:pt x="738" y="325"/>
                  </a:lnTo>
                  <a:lnTo>
                    <a:pt x="739" y="323"/>
                  </a:lnTo>
                  <a:lnTo>
                    <a:pt x="740" y="321"/>
                  </a:lnTo>
                  <a:lnTo>
                    <a:pt x="741" y="317"/>
                  </a:lnTo>
                  <a:lnTo>
                    <a:pt x="741" y="315"/>
                  </a:lnTo>
                  <a:lnTo>
                    <a:pt x="740" y="312"/>
                  </a:lnTo>
                  <a:lnTo>
                    <a:pt x="739" y="310"/>
                  </a:lnTo>
                  <a:lnTo>
                    <a:pt x="627" y="90"/>
                  </a:lnTo>
                  <a:lnTo>
                    <a:pt x="829" y="90"/>
                  </a:lnTo>
                  <a:lnTo>
                    <a:pt x="839" y="89"/>
                  </a:lnTo>
                  <a:lnTo>
                    <a:pt x="848" y="87"/>
                  </a:lnTo>
                  <a:lnTo>
                    <a:pt x="856" y="84"/>
                  </a:lnTo>
                  <a:lnTo>
                    <a:pt x="862" y="78"/>
                  </a:lnTo>
                  <a:lnTo>
                    <a:pt x="868" y="72"/>
                  </a:lnTo>
                  <a:lnTo>
                    <a:pt x="871" y="64"/>
                  </a:lnTo>
                  <a:lnTo>
                    <a:pt x="873" y="55"/>
                  </a:lnTo>
                  <a:lnTo>
                    <a:pt x="874" y="45"/>
                  </a:lnTo>
                  <a:lnTo>
                    <a:pt x="873" y="35"/>
                  </a:lnTo>
                  <a:lnTo>
                    <a:pt x="871" y="26"/>
                  </a:lnTo>
                  <a:lnTo>
                    <a:pt x="868" y="18"/>
                  </a:lnTo>
                  <a:lnTo>
                    <a:pt x="862" y="11"/>
                  </a:lnTo>
                  <a:lnTo>
                    <a:pt x="856" y="7"/>
                  </a:lnTo>
                  <a:lnTo>
                    <a:pt x="848" y="2"/>
                  </a:lnTo>
                  <a:lnTo>
                    <a:pt x="839" y="0"/>
                  </a:lnTo>
                  <a:lnTo>
                    <a:pt x="829" y="0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3" name="Group 182" descr="This image is an icon coins and paper money. ">
            <a:extLst>
              <a:ext uri="{FF2B5EF4-FFF2-40B4-BE49-F238E27FC236}">
                <a16:creationId xmlns:a16="http://schemas.microsoft.com/office/drawing/2014/main" id="{6D205CE3-4876-4539-B106-24A988A06D0B}"/>
              </a:ext>
            </a:extLst>
          </p:cNvPr>
          <p:cNvGrpSpPr/>
          <p:nvPr/>
        </p:nvGrpSpPr>
        <p:grpSpPr>
          <a:xfrm>
            <a:off x="7175922" y="5171488"/>
            <a:ext cx="275209" cy="276737"/>
            <a:chOff x="3746500" y="1344613"/>
            <a:chExt cx="285750" cy="287338"/>
          </a:xfrm>
          <a:solidFill>
            <a:schemeClr val="bg1"/>
          </a:solidFill>
          <a:effectLst/>
        </p:grpSpPr>
        <p:sp>
          <p:nvSpPr>
            <p:cNvPr id="184" name="Freeform 497">
              <a:extLst>
                <a:ext uri="{FF2B5EF4-FFF2-40B4-BE49-F238E27FC236}">
                  <a16:creationId xmlns:a16="http://schemas.microsoft.com/office/drawing/2014/main" id="{11C8E758-EBBC-4356-8771-1364C410B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498">
              <a:extLst>
                <a:ext uri="{FF2B5EF4-FFF2-40B4-BE49-F238E27FC236}">
                  <a16:creationId xmlns:a16="http://schemas.microsoft.com/office/drawing/2014/main" id="{E116885A-F6E8-44C4-BD85-ADCD0E8AD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499">
              <a:extLst>
                <a:ext uri="{FF2B5EF4-FFF2-40B4-BE49-F238E27FC236}">
                  <a16:creationId xmlns:a16="http://schemas.microsoft.com/office/drawing/2014/main" id="{BF723C2A-68AB-402A-BD7B-74F250598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500">
              <a:extLst>
                <a:ext uri="{FF2B5EF4-FFF2-40B4-BE49-F238E27FC236}">
                  <a16:creationId xmlns:a16="http://schemas.microsoft.com/office/drawing/2014/main" id="{8CCE3DC2-BC96-4CB2-BA52-FB839C44E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501">
              <a:extLst>
                <a:ext uri="{FF2B5EF4-FFF2-40B4-BE49-F238E27FC236}">
                  <a16:creationId xmlns:a16="http://schemas.microsoft.com/office/drawing/2014/main" id="{45F53EB3-4D70-48ED-B816-5993B8842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502">
              <a:extLst>
                <a:ext uri="{FF2B5EF4-FFF2-40B4-BE49-F238E27FC236}">
                  <a16:creationId xmlns:a16="http://schemas.microsoft.com/office/drawing/2014/main" id="{40645D42-F2CB-4C6A-B678-6C2669FF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503">
              <a:extLst>
                <a:ext uri="{FF2B5EF4-FFF2-40B4-BE49-F238E27FC236}">
                  <a16:creationId xmlns:a16="http://schemas.microsoft.com/office/drawing/2014/main" id="{64966824-90E7-4B8A-865E-6DCE7140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504">
              <a:extLst>
                <a:ext uri="{FF2B5EF4-FFF2-40B4-BE49-F238E27FC236}">
                  <a16:creationId xmlns:a16="http://schemas.microsoft.com/office/drawing/2014/main" id="{80ED3752-E23E-4EA7-A6B8-F8609DBFD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08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0E293BF-549B-485D-9D6B-4891FBAD4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</a:t>
            </a:r>
            <a:r>
              <a:rPr lang="en-US" sz="3200" dirty="0" smtClean="0">
                <a:latin typeface="+mj-lt"/>
              </a:rPr>
              <a:t>MANAGEMENT POLICY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463904" y="886143"/>
            <a:ext cx="9264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Capital Perspective</a:t>
            </a:r>
            <a:endParaRPr lang="en-US" sz="2000" dirty="0"/>
          </a:p>
        </p:txBody>
      </p:sp>
      <p:sp>
        <p:nvSpPr>
          <p:cNvPr id="52" name="Rounded Rectangle 81">
            <a:extLst>
              <a:ext uri="{FF2B5EF4-FFF2-40B4-BE49-F238E27FC236}">
                <a16:creationId xmlns:a16="http://schemas.microsoft.com/office/drawing/2014/main" id="{30900DD1-10D4-4CC5-8A1B-5E61D6A87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62173" y="217084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72">
            <a:extLst>
              <a:ext uri="{FF2B5EF4-FFF2-40B4-BE49-F238E27FC236}">
                <a16:creationId xmlns:a16="http://schemas.microsoft.com/office/drawing/2014/main" id="{B318F532-3EED-4C3B-A44E-8501DC2EA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1060" y="1447800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75">
            <a:extLst>
              <a:ext uri="{FF2B5EF4-FFF2-40B4-BE49-F238E27FC236}">
                <a16:creationId xmlns:a16="http://schemas.microsoft.com/office/drawing/2014/main" id="{8E056C9B-117C-46A2-9865-3A1EAB43F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62173" y="144780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accent1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C1E79D-0449-4A3A-BDF1-B7C21D8C9BFE}"/>
              </a:ext>
            </a:extLst>
          </p:cNvPr>
          <p:cNvSpPr txBox="1"/>
          <p:nvPr/>
        </p:nvSpPr>
        <p:spPr>
          <a:xfrm>
            <a:off x="3461999" y="1604836"/>
            <a:ext cx="1015407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 smtClean="0"/>
              <a:t>Age of Asset</a:t>
            </a:r>
            <a:endParaRPr lang="en-US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CCF5C3-35D5-438D-B1A1-B391E4C87D74}"/>
              </a:ext>
            </a:extLst>
          </p:cNvPr>
          <p:cNvSpPr txBox="1"/>
          <p:nvPr/>
        </p:nvSpPr>
        <p:spPr>
          <a:xfrm>
            <a:off x="5341499" y="1604836"/>
            <a:ext cx="1509004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 smtClean="0"/>
              <a:t>Condition of Asset</a:t>
            </a:r>
            <a:endParaRPr lang="en-US" sz="1600" dirty="0"/>
          </a:p>
        </p:txBody>
      </p:sp>
      <p:sp>
        <p:nvSpPr>
          <p:cNvPr id="57" name="Rounded Rectangle 76">
            <a:extLst>
              <a:ext uri="{FF2B5EF4-FFF2-40B4-BE49-F238E27FC236}">
                <a16:creationId xmlns:a16="http://schemas.microsoft.com/office/drawing/2014/main" id="{F0167C70-F7E1-45CB-A597-2788760DB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5877" y="217084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1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77">
            <a:extLst>
              <a:ext uri="{FF2B5EF4-FFF2-40B4-BE49-F238E27FC236}">
                <a16:creationId xmlns:a16="http://schemas.microsoft.com/office/drawing/2014/main" id="{D05DC849-1D99-422D-9887-1F0EF21B0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5877" y="289388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2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78">
            <a:extLst>
              <a:ext uri="{FF2B5EF4-FFF2-40B4-BE49-F238E27FC236}">
                <a16:creationId xmlns:a16="http://schemas.microsoft.com/office/drawing/2014/main" id="{21EA2319-E031-4C24-97DB-A7C7217BBD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5877" y="361692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1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79">
            <a:extLst>
              <a:ext uri="{FF2B5EF4-FFF2-40B4-BE49-F238E27FC236}">
                <a16:creationId xmlns:a16="http://schemas.microsoft.com/office/drawing/2014/main" id="{9FB01B4F-0A61-4148-ACB1-6F007336C6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5877" y="433996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2"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82">
            <a:extLst>
              <a:ext uri="{FF2B5EF4-FFF2-40B4-BE49-F238E27FC236}">
                <a16:creationId xmlns:a16="http://schemas.microsoft.com/office/drawing/2014/main" id="{29849218-BC89-48A6-9FC5-DB736B4F5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62173" y="289388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83">
            <a:extLst>
              <a:ext uri="{FF2B5EF4-FFF2-40B4-BE49-F238E27FC236}">
                <a16:creationId xmlns:a16="http://schemas.microsoft.com/office/drawing/2014/main" id="{F7DE142E-1626-441F-BA29-B405D6AA9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62173" y="361692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84">
            <a:extLst>
              <a:ext uri="{FF2B5EF4-FFF2-40B4-BE49-F238E27FC236}">
                <a16:creationId xmlns:a16="http://schemas.microsoft.com/office/drawing/2014/main" id="{FC67798E-D16A-4A5F-81D1-7181E4454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62173" y="4339961"/>
            <a:ext cx="6267654" cy="56029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96">
            <a:extLst>
              <a:ext uri="{FF2B5EF4-FFF2-40B4-BE49-F238E27FC236}">
                <a16:creationId xmlns:a16="http://schemas.microsoft.com/office/drawing/2014/main" id="{13348114-B047-4ABE-9615-02F9C9126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1060" y="217084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ed Rectangle 97">
            <a:extLst>
              <a:ext uri="{FF2B5EF4-FFF2-40B4-BE49-F238E27FC236}">
                <a16:creationId xmlns:a16="http://schemas.microsoft.com/office/drawing/2014/main" id="{87D70E18-DAF3-463C-A0E1-F9E404DD0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1060" y="289388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98">
            <a:extLst>
              <a:ext uri="{FF2B5EF4-FFF2-40B4-BE49-F238E27FC236}">
                <a16:creationId xmlns:a16="http://schemas.microsoft.com/office/drawing/2014/main" id="{647FD2E1-9D36-4C9C-A48C-F974D60DF1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1060" y="361692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99">
            <a:extLst>
              <a:ext uri="{FF2B5EF4-FFF2-40B4-BE49-F238E27FC236}">
                <a16:creationId xmlns:a16="http://schemas.microsoft.com/office/drawing/2014/main" id="{BD98120E-015A-4EEF-BA76-3254E591A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1060" y="4339961"/>
            <a:ext cx="2015063" cy="56029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0305A6-4341-4B97-AF83-9294FC6EA63D}"/>
              </a:ext>
            </a:extLst>
          </p:cNvPr>
          <p:cNvSpPr txBox="1"/>
          <p:nvPr/>
        </p:nvSpPr>
        <p:spPr>
          <a:xfrm>
            <a:off x="7677786" y="1604836"/>
            <a:ext cx="108901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 smtClean="0"/>
              <a:t>Meets Needs</a:t>
            </a:r>
            <a:endParaRPr lang="en-US" sz="1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036EB8-6531-4024-B522-C5B0CBD9CB88}"/>
              </a:ext>
            </a:extLst>
          </p:cNvPr>
          <p:cNvSpPr txBox="1"/>
          <p:nvPr/>
        </p:nvSpPr>
        <p:spPr>
          <a:xfrm>
            <a:off x="1349747" y="2327876"/>
            <a:ext cx="987323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 smtClean="0"/>
              <a:t>Roads/Trails</a:t>
            </a:r>
            <a:endParaRPr lang="en-US" sz="1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C82FD33-AE4E-4E5F-89AE-E423595AE948}"/>
              </a:ext>
            </a:extLst>
          </p:cNvPr>
          <p:cNvSpPr txBox="1"/>
          <p:nvPr/>
        </p:nvSpPr>
        <p:spPr>
          <a:xfrm>
            <a:off x="1348756" y="3050915"/>
            <a:ext cx="98931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 smtClean="0"/>
              <a:t>Water Pipes</a:t>
            </a:r>
            <a:endParaRPr lang="en-US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F372B33-CD3D-4725-9B1E-14B86655D2C8}"/>
              </a:ext>
            </a:extLst>
          </p:cNvPr>
          <p:cNvSpPr txBox="1"/>
          <p:nvPr/>
        </p:nvSpPr>
        <p:spPr>
          <a:xfrm>
            <a:off x="1364240" y="3773955"/>
            <a:ext cx="958339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 smtClean="0"/>
              <a:t>Solid Waste</a:t>
            </a:r>
            <a:endParaRPr lang="en-US" sz="1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16C7348-7C2F-4BAA-BC54-6CF8433B67E2}"/>
              </a:ext>
            </a:extLst>
          </p:cNvPr>
          <p:cNvSpPr txBox="1"/>
          <p:nvPr/>
        </p:nvSpPr>
        <p:spPr>
          <a:xfrm>
            <a:off x="1639541" y="4496995"/>
            <a:ext cx="407740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dirty="0" smtClean="0"/>
              <a:t>Fleet</a:t>
            </a:r>
            <a:endParaRPr lang="en-US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D5C86C-3181-4C20-AD34-1F53FCB05854}"/>
              </a:ext>
            </a:extLst>
          </p:cNvPr>
          <p:cNvSpPr txBox="1"/>
          <p:nvPr/>
        </p:nvSpPr>
        <p:spPr>
          <a:xfrm>
            <a:off x="10123373" y="1604836"/>
            <a:ext cx="450444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RANK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5C1421-B345-44B4-9137-A898AAAD0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58761" y="3086414"/>
            <a:ext cx="1379661" cy="175225"/>
            <a:chOff x="7377938" y="4427885"/>
            <a:chExt cx="1084524" cy="137741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74A49788-203E-4151-B693-FB2E2C2F9353}"/>
                </a:ext>
              </a:extLst>
            </p:cNvPr>
            <p:cNvGrpSpPr/>
            <p:nvPr/>
          </p:nvGrpSpPr>
          <p:grpSpPr>
            <a:xfrm>
              <a:off x="7377938" y="4429618"/>
              <a:ext cx="1084524" cy="136008"/>
              <a:chOff x="6624989" y="2237539"/>
              <a:chExt cx="2005135" cy="251460"/>
            </a:xfrm>
          </p:grpSpPr>
          <p:sp>
            <p:nvSpPr>
              <p:cNvPr id="166" name="Rounded Rectangle 192">
                <a:extLst>
                  <a:ext uri="{FF2B5EF4-FFF2-40B4-BE49-F238E27FC236}">
                    <a16:creationId xmlns:a16="http://schemas.microsoft.com/office/drawing/2014/main" id="{5AA10CD2-6287-4ED0-86E5-EE59E554322F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ounded Rectangle 193">
                <a:extLst>
                  <a:ext uri="{FF2B5EF4-FFF2-40B4-BE49-F238E27FC236}">
                    <a16:creationId xmlns:a16="http://schemas.microsoft.com/office/drawing/2014/main" id="{F9F832F8-C55C-4D22-905B-391959A1A2DF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1682516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8D0DF84-A74E-4525-8FAC-54FB20638E68}"/>
                </a:ext>
              </a:extLst>
            </p:cNvPr>
            <p:cNvSpPr/>
            <p:nvPr/>
          </p:nvSpPr>
          <p:spPr>
            <a:xfrm>
              <a:off x="8150551" y="4427885"/>
              <a:ext cx="137415" cy="137415"/>
            </a:xfrm>
            <a:prstGeom prst="ellipse">
              <a:avLst/>
            </a:prstGeom>
            <a:solidFill>
              <a:schemeClr val="tx2">
                <a:alpha val="73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433F7B4-147B-4BB8-9D6B-C9BBD1FE1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58761" y="3809453"/>
            <a:ext cx="1379661" cy="175225"/>
            <a:chOff x="2025389" y="3749996"/>
            <a:chExt cx="2005135" cy="254664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33E097D-3318-47B8-BEFF-3E7786BF06EB}"/>
                </a:ext>
              </a:extLst>
            </p:cNvPr>
            <p:cNvGrpSpPr/>
            <p:nvPr/>
          </p:nvGrpSpPr>
          <p:grpSpPr>
            <a:xfrm>
              <a:off x="2025389" y="3753200"/>
              <a:ext cx="2005135" cy="251460"/>
              <a:chOff x="6624989" y="2237539"/>
              <a:chExt cx="2005135" cy="251460"/>
            </a:xfrm>
          </p:grpSpPr>
          <p:sp>
            <p:nvSpPr>
              <p:cNvPr id="162" name="Rounded Rectangle 188">
                <a:extLst>
                  <a:ext uri="{FF2B5EF4-FFF2-40B4-BE49-F238E27FC236}">
                    <a16:creationId xmlns:a16="http://schemas.microsoft.com/office/drawing/2014/main" id="{446E97BE-2D1D-418E-BC37-90541607CCA6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ounded Rectangle 189">
                <a:extLst>
                  <a:ext uri="{FF2B5EF4-FFF2-40B4-BE49-F238E27FC236}">
                    <a16:creationId xmlns:a16="http://schemas.microsoft.com/office/drawing/2014/main" id="{526A19DF-AD60-4435-BCF1-EE371570A9CA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1351307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2F5DD93-5617-42AB-8DBA-D6E669188CF6}"/>
                </a:ext>
              </a:extLst>
            </p:cNvPr>
            <p:cNvSpPr/>
            <p:nvPr/>
          </p:nvSpPr>
          <p:spPr>
            <a:xfrm>
              <a:off x="3122635" y="3749996"/>
              <a:ext cx="254061" cy="254061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20D51A7-D9D2-4828-A152-37F709128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58760" y="4532493"/>
            <a:ext cx="1379663" cy="175225"/>
            <a:chOff x="2025387" y="3749996"/>
            <a:chExt cx="2005137" cy="254664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0C8DCE09-4C38-4141-A028-A10D614D4FEA}"/>
                </a:ext>
              </a:extLst>
            </p:cNvPr>
            <p:cNvGrpSpPr/>
            <p:nvPr/>
          </p:nvGrpSpPr>
          <p:grpSpPr>
            <a:xfrm>
              <a:off x="2025387" y="3753200"/>
              <a:ext cx="2005137" cy="251460"/>
              <a:chOff x="6624987" y="2237539"/>
              <a:chExt cx="2005137" cy="251460"/>
            </a:xfrm>
          </p:grpSpPr>
          <p:sp>
            <p:nvSpPr>
              <p:cNvPr id="158" name="Rounded Rectangle 184">
                <a:extLst>
                  <a:ext uri="{FF2B5EF4-FFF2-40B4-BE49-F238E27FC236}">
                    <a16:creationId xmlns:a16="http://schemas.microsoft.com/office/drawing/2014/main" id="{EE638A07-B49A-40C1-9827-3B6E877FB31E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Rounded Rectangle 185">
                <a:extLst>
                  <a:ext uri="{FF2B5EF4-FFF2-40B4-BE49-F238E27FC236}">
                    <a16:creationId xmlns:a16="http://schemas.microsoft.com/office/drawing/2014/main" id="{2B0090C4-0D7D-4BC9-A506-09287B433BCA}"/>
                  </a:ext>
                </a:extLst>
              </p:cNvPr>
              <p:cNvSpPr/>
              <p:nvPr/>
            </p:nvSpPr>
            <p:spPr>
              <a:xfrm>
                <a:off x="6624987" y="2237539"/>
                <a:ext cx="1335638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2504D91-9C95-4DDA-ACBD-7FDF1C4C70E1}"/>
                </a:ext>
              </a:extLst>
            </p:cNvPr>
            <p:cNvSpPr/>
            <p:nvPr/>
          </p:nvSpPr>
          <p:spPr>
            <a:xfrm>
              <a:off x="3106966" y="3749996"/>
              <a:ext cx="254061" cy="254061"/>
            </a:xfrm>
            <a:prstGeom prst="ellipse">
              <a:avLst/>
            </a:prstGeom>
            <a:solidFill>
              <a:schemeClr val="tx2">
                <a:alpha val="73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62E872-7437-43EA-8C74-941090062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58761" y="2365578"/>
            <a:ext cx="1398443" cy="179805"/>
            <a:chOff x="7377938" y="4429618"/>
            <a:chExt cx="1099288" cy="141341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A884A2D-E281-402D-8500-F137AD833358}"/>
                </a:ext>
              </a:extLst>
            </p:cNvPr>
            <p:cNvGrpSpPr/>
            <p:nvPr/>
          </p:nvGrpSpPr>
          <p:grpSpPr>
            <a:xfrm>
              <a:off x="7377938" y="4429618"/>
              <a:ext cx="1084524" cy="136008"/>
              <a:chOff x="6624989" y="2237539"/>
              <a:chExt cx="2005135" cy="251460"/>
            </a:xfrm>
          </p:grpSpPr>
          <p:sp>
            <p:nvSpPr>
              <p:cNvPr id="154" name="Rounded Rectangle 213">
                <a:extLst>
                  <a:ext uri="{FF2B5EF4-FFF2-40B4-BE49-F238E27FC236}">
                    <a16:creationId xmlns:a16="http://schemas.microsoft.com/office/drawing/2014/main" id="{648A40B8-1C21-4DA7-BB9D-92E556380AAD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ounded Rectangle 214">
                <a:extLst>
                  <a:ext uri="{FF2B5EF4-FFF2-40B4-BE49-F238E27FC236}">
                    <a16:creationId xmlns:a16="http://schemas.microsoft.com/office/drawing/2014/main" id="{89F13D79-46E8-4E66-996B-40F68E205690}"/>
                  </a:ext>
                </a:extLst>
              </p:cNvPr>
              <p:cNvSpPr/>
              <p:nvPr/>
            </p:nvSpPr>
            <p:spPr>
              <a:xfrm>
                <a:off x="6624989" y="2237539"/>
                <a:ext cx="1997211" cy="25146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FE1FC10-059C-41F4-9EA3-6D21CBA1DDE6}"/>
                </a:ext>
              </a:extLst>
            </p:cNvPr>
            <p:cNvSpPr/>
            <p:nvPr/>
          </p:nvSpPr>
          <p:spPr>
            <a:xfrm>
              <a:off x="8339811" y="4433544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9DDDCB-05EF-44BE-AC30-753F36EE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61638" y="2363581"/>
            <a:ext cx="1216132" cy="174810"/>
            <a:chOff x="2391858" y="3859681"/>
            <a:chExt cx="955977" cy="137415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F64C25A-5410-479F-9B68-AB07FDC35F87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15F17AC-8134-40FB-AF7A-D42CCDED1834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ACA6C4B-875D-4441-BFC8-E86E04FA1989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9A9EDA6-88E7-422F-9C36-DF6F07A56813}"/>
                </a:ext>
              </a:extLst>
            </p:cNvPr>
            <p:cNvSpPr/>
            <p:nvPr/>
          </p:nvSpPr>
          <p:spPr>
            <a:xfrm>
              <a:off x="3005781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05239ED-A0AD-4EA0-8BCD-C69A1024B6A6}"/>
                </a:ext>
              </a:extLst>
            </p:cNvPr>
            <p:cNvSpPr/>
            <p:nvPr/>
          </p:nvSpPr>
          <p:spPr>
            <a:xfrm>
              <a:off x="321042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EFAB518-19DF-496F-BE81-B2B0361CA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61638" y="3081876"/>
            <a:ext cx="1216132" cy="174810"/>
            <a:chOff x="2391858" y="3859681"/>
            <a:chExt cx="955977" cy="137415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6D87B05-1B70-419B-83DE-EB4EBCD5B606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AA9DC6F-A9B7-442C-9666-3AF30F41F791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2F4096E-81A3-4053-B039-3F9AB1E76092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C8D7194-F8DB-419B-A902-B44BE0C2A42C}"/>
                </a:ext>
              </a:extLst>
            </p:cNvPr>
            <p:cNvSpPr/>
            <p:nvPr/>
          </p:nvSpPr>
          <p:spPr>
            <a:xfrm>
              <a:off x="3005781" y="3859681"/>
              <a:ext cx="137415" cy="13741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CF7F4CC-7195-466C-BD4C-890C70CBF3A0}"/>
                </a:ext>
              </a:extLst>
            </p:cNvPr>
            <p:cNvSpPr/>
            <p:nvPr/>
          </p:nvSpPr>
          <p:spPr>
            <a:xfrm>
              <a:off x="3210420" y="3859681"/>
              <a:ext cx="137415" cy="13741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587520-984D-43CC-8984-C88820444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61638" y="3809452"/>
            <a:ext cx="1216132" cy="174810"/>
            <a:chOff x="2391858" y="3859681"/>
            <a:chExt cx="955977" cy="137415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C745926-E917-4BC6-A9AC-938A2534099B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051B6DA-6A02-492E-96E6-CA265C2A3897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4E62532-51DE-4F21-B6E5-912CC6BE8E89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5C9E030-F856-4F1A-9411-EBC21B4E7DBC}"/>
                </a:ext>
              </a:extLst>
            </p:cNvPr>
            <p:cNvSpPr/>
            <p:nvPr/>
          </p:nvSpPr>
          <p:spPr>
            <a:xfrm>
              <a:off x="3005781" y="3859681"/>
              <a:ext cx="137415" cy="13741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42BB26B-9F60-4837-97FE-BCDE869B7663}"/>
                </a:ext>
              </a:extLst>
            </p:cNvPr>
            <p:cNvSpPr/>
            <p:nvPr/>
          </p:nvSpPr>
          <p:spPr>
            <a:xfrm>
              <a:off x="3210420" y="3859681"/>
              <a:ext cx="137415" cy="13741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6CAE2A-85EE-43F2-BCF5-85B34C19E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61638" y="4532492"/>
            <a:ext cx="1216132" cy="174810"/>
            <a:chOff x="2391858" y="3859681"/>
            <a:chExt cx="955977" cy="137415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2CCD09E-F1CE-456F-92F7-FC66CEE99933}"/>
                </a:ext>
              </a:extLst>
            </p:cNvPr>
            <p:cNvSpPr/>
            <p:nvPr/>
          </p:nvSpPr>
          <p:spPr>
            <a:xfrm>
              <a:off x="2391858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A46147D-BACB-436E-A50A-36BAF6B530F3}"/>
                </a:ext>
              </a:extLst>
            </p:cNvPr>
            <p:cNvSpPr/>
            <p:nvPr/>
          </p:nvSpPr>
          <p:spPr>
            <a:xfrm>
              <a:off x="2596499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18F2ECA-BAAD-4D46-BD17-60939A844C8B}"/>
                </a:ext>
              </a:extLst>
            </p:cNvPr>
            <p:cNvSpPr/>
            <p:nvPr/>
          </p:nvSpPr>
          <p:spPr>
            <a:xfrm>
              <a:off x="280114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74909C2-8369-4A26-ABFF-DF8758F54D75}"/>
                </a:ext>
              </a:extLst>
            </p:cNvPr>
            <p:cNvSpPr/>
            <p:nvPr/>
          </p:nvSpPr>
          <p:spPr>
            <a:xfrm>
              <a:off x="3005781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E1C4203-E154-448F-A33C-A3D067EE445F}"/>
                </a:ext>
              </a:extLst>
            </p:cNvPr>
            <p:cNvSpPr/>
            <p:nvPr/>
          </p:nvSpPr>
          <p:spPr>
            <a:xfrm>
              <a:off x="3210420" y="3859681"/>
              <a:ext cx="137415" cy="13741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BFD5BB1-0762-416A-97D5-33A727ACE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491677" y="2363581"/>
            <a:ext cx="1216132" cy="2343721"/>
            <a:chOff x="4096109" y="3859681"/>
            <a:chExt cx="955977" cy="1842352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9CBF493-9CD5-4135-8D96-CBB1D980377E}"/>
                </a:ext>
              </a:extLst>
            </p:cNvPr>
            <p:cNvGrpSpPr/>
            <p:nvPr/>
          </p:nvGrpSpPr>
          <p:grpSpPr>
            <a:xfrm>
              <a:off x="4096109" y="3859681"/>
              <a:ext cx="955977" cy="137415"/>
              <a:chOff x="2391858" y="3859681"/>
              <a:chExt cx="955977" cy="137415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E0FA79F-42FF-417C-874A-2F7F5092F0C3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9398133-E3B4-46CE-849B-2D392C0988D3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15F6FC21-0A6B-4D52-AAA5-879B53AA1BDF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0A76978-2DBF-4FB9-9517-93B2872F4E59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A92ADC1A-577A-4F9D-99F9-233A3DB79FC1}"/>
                  </a:ext>
                </a:extLst>
              </p:cNvPr>
              <p:cNvSpPr/>
              <p:nvPr/>
            </p:nvSpPr>
            <p:spPr>
              <a:xfrm>
                <a:off x="321042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2C2F2CB-32DE-4A61-99C3-6F72452FDE29}"/>
                </a:ext>
              </a:extLst>
            </p:cNvPr>
            <p:cNvGrpSpPr/>
            <p:nvPr/>
          </p:nvGrpSpPr>
          <p:grpSpPr>
            <a:xfrm>
              <a:off x="4096109" y="4424318"/>
              <a:ext cx="955977" cy="137415"/>
              <a:chOff x="2391858" y="3859681"/>
              <a:chExt cx="955977" cy="137415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CE61A4F4-2123-440E-B167-4B6F59FDC7D4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64A318C-4808-415D-8D21-1029EDBE5963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27890A3-50B0-4B1A-8C2D-8BC8ABA0829A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C28D782F-6DA2-48B8-A9A6-10067EE0EDD0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53F0E53D-04EA-43FE-A9A2-7224B062B98A}"/>
                  </a:ext>
                </a:extLst>
              </p:cNvPr>
              <p:cNvSpPr/>
              <p:nvPr/>
            </p:nvSpPr>
            <p:spPr>
              <a:xfrm>
                <a:off x="321042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19B90EE-9C71-4860-AD40-0A2EBA42BD21}"/>
                </a:ext>
              </a:extLst>
            </p:cNvPr>
            <p:cNvGrpSpPr/>
            <p:nvPr/>
          </p:nvGrpSpPr>
          <p:grpSpPr>
            <a:xfrm>
              <a:off x="4096109" y="4996251"/>
              <a:ext cx="955977" cy="137415"/>
              <a:chOff x="2391858" y="3859681"/>
              <a:chExt cx="955977" cy="137415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B3A3932-03B2-48D1-B208-3E2AF0263406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DECD5D4-22D4-405B-90E8-2492D6B0AD4D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5B06D7D8-9332-4686-8B8E-F77F39C83F29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1CF87CC-15B4-4A08-9CBC-6C221ED84554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AB43D97-F70A-4E03-B9D7-51E3EB42AA67}"/>
                  </a:ext>
                </a:extLst>
              </p:cNvPr>
              <p:cNvSpPr/>
              <p:nvPr/>
            </p:nvSpPr>
            <p:spPr>
              <a:xfrm>
                <a:off x="321042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2794A44-DBBF-46BE-B323-A1122779D187}"/>
                </a:ext>
              </a:extLst>
            </p:cNvPr>
            <p:cNvGrpSpPr/>
            <p:nvPr/>
          </p:nvGrpSpPr>
          <p:grpSpPr>
            <a:xfrm>
              <a:off x="4096109" y="5564618"/>
              <a:ext cx="955977" cy="137415"/>
              <a:chOff x="2391858" y="3859681"/>
              <a:chExt cx="955977" cy="137415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A55A4E1-9A04-4D57-B909-DAA306EAED12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C38D35F-6150-4D83-9A89-6971501AE9A3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56F0E8E-A234-497D-9CD9-356D3976940C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F52A2BA4-6873-4571-B483-457D102FF9E4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1307D8B-4EE7-4806-B4C4-6A94C8B7D55A}"/>
                  </a:ext>
                </a:extLst>
              </p:cNvPr>
              <p:cNvSpPr/>
              <p:nvPr/>
            </p:nvSpPr>
            <p:spPr>
              <a:xfrm>
                <a:off x="321042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E5ADFCD-7F99-4EA3-A753-F4387AD53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621713" y="2363581"/>
            <a:ext cx="1216132" cy="2343721"/>
            <a:chOff x="5808224" y="3859681"/>
            <a:chExt cx="955977" cy="18423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BAA5B7B-1FB8-41C2-9E9E-5A32BB490B3E}"/>
                </a:ext>
              </a:extLst>
            </p:cNvPr>
            <p:cNvGrpSpPr/>
            <p:nvPr/>
          </p:nvGrpSpPr>
          <p:grpSpPr>
            <a:xfrm>
              <a:off x="5808224" y="3859681"/>
              <a:ext cx="955977" cy="137415"/>
              <a:chOff x="2391858" y="3859681"/>
              <a:chExt cx="955977" cy="137415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3288AB8-273C-457A-B714-85432FE0BB86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EDE8AD7-7867-4BDA-897C-61909A39A52F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19D8ECD-8777-4384-9A56-4CF4DF13B751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6B3B7BFE-1BFA-4C65-9344-F89249241361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4C1DBB0-C9DF-4557-B89C-77B912DCB6EC}"/>
                  </a:ext>
                </a:extLst>
              </p:cNvPr>
              <p:cNvSpPr/>
              <p:nvPr/>
            </p:nvSpPr>
            <p:spPr>
              <a:xfrm>
                <a:off x="321042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68D8D85-2445-4FA2-8D26-0A22A70A26B4}"/>
                </a:ext>
              </a:extLst>
            </p:cNvPr>
            <p:cNvGrpSpPr/>
            <p:nvPr/>
          </p:nvGrpSpPr>
          <p:grpSpPr>
            <a:xfrm>
              <a:off x="5808224" y="4424318"/>
              <a:ext cx="955977" cy="137415"/>
              <a:chOff x="2391858" y="3859681"/>
              <a:chExt cx="955977" cy="137415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5F2449C-27B8-49B9-8E9C-ECF74FDAB0BC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C81C01C-A947-411E-BBA4-600F6290CCBA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106DA0B-491A-4D51-BABF-130E696B5D4B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3A15A0-50FD-4D3F-8EAA-545D7C3F7180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7184517-854F-41BD-B500-001C9F57029D}"/>
                  </a:ext>
                </a:extLst>
              </p:cNvPr>
              <p:cNvSpPr/>
              <p:nvPr/>
            </p:nvSpPr>
            <p:spPr>
              <a:xfrm>
                <a:off x="321042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EF228EB-8D9D-4C92-BF09-82B961805C75}"/>
                </a:ext>
              </a:extLst>
            </p:cNvPr>
            <p:cNvGrpSpPr/>
            <p:nvPr/>
          </p:nvGrpSpPr>
          <p:grpSpPr>
            <a:xfrm>
              <a:off x="5808224" y="4996251"/>
              <a:ext cx="955977" cy="137415"/>
              <a:chOff x="2391858" y="3859681"/>
              <a:chExt cx="955977" cy="137415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7780A7F-AC23-4CE8-9328-0970B543AFA3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37C3F8D-CC78-4E3F-BCC3-79B929365617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FF06C62-B722-4035-BF6C-A75F2E952DEF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6F3FCC0-744E-42E3-9C56-2677DA412C05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7E8DE7A-E83A-4438-B295-4D7B713CCCE8}"/>
                  </a:ext>
                </a:extLst>
              </p:cNvPr>
              <p:cNvSpPr/>
              <p:nvPr/>
            </p:nvSpPr>
            <p:spPr>
              <a:xfrm>
                <a:off x="321042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4D0107C-F4EA-4901-8C0B-983DFF414770}"/>
                </a:ext>
              </a:extLst>
            </p:cNvPr>
            <p:cNvGrpSpPr/>
            <p:nvPr/>
          </p:nvGrpSpPr>
          <p:grpSpPr>
            <a:xfrm>
              <a:off x="5808224" y="5564618"/>
              <a:ext cx="955977" cy="137415"/>
              <a:chOff x="2391858" y="3859681"/>
              <a:chExt cx="955977" cy="13741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F713837-D0B7-491A-B821-129141DC27A3}"/>
                  </a:ext>
                </a:extLst>
              </p:cNvPr>
              <p:cNvSpPr/>
              <p:nvPr/>
            </p:nvSpPr>
            <p:spPr>
              <a:xfrm>
                <a:off x="2391858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342F4EF-4F2C-4006-A37C-92FE699FDB34}"/>
                  </a:ext>
                </a:extLst>
              </p:cNvPr>
              <p:cNvSpPr/>
              <p:nvPr/>
            </p:nvSpPr>
            <p:spPr>
              <a:xfrm>
                <a:off x="2596499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89FA8E5-0EF1-4C25-A0D4-AE6A2E65F6F0}"/>
                  </a:ext>
                </a:extLst>
              </p:cNvPr>
              <p:cNvSpPr/>
              <p:nvPr/>
            </p:nvSpPr>
            <p:spPr>
              <a:xfrm>
                <a:off x="280114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3E585D1-A111-440D-BB9E-026F87532AB7}"/>
                  </a:ext>
                </a:extLst>
              </p:cNvPr>
              <p:cNvSpPr/>
              <p:nvPr/>
            </p:nvSpPr>
            <p:spPr>
              <a:xfrm>
                <a:off x="3005781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A6409FF-0F2F-4A67-A8D7-B5DAFAF24152}"/>
                  </a:ext>
                </a:extLst>
              </p:cNvPr>
              <p:cNvSpPr/>
              <p:nvPr/>
            </p:nvSpPr>
            <p:spPr>
              <a:xfrm>
                <a:off x="3210420" y="3859681"/>
                <a:ext cx="137415" cy="137415"/>
              </a:xfrm>
              <a:prstGeom prst="ellipse">
                <a:avLst/>
              </a:prstGeom>
              <a:solidFill>
                <a:schemeClr val="accent1">
                  <a:alpha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0BCBFDC7-90E6-43D3-9814-3E550C42DC1E}"/>
              </a:ext>
            </a:extLst>
          </p:cNvPr>
          <p:cNvSpPr txBox="1"/>
          <p:nvPr/>
        </p:nvSpPr>
        <p:spPr>
          <a:xfrm>
            <a:off x="838200" y="5263977"/>
            <a:ext cx="10515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Planning for future growth and not focusing solely on replacing your current assets is a key aspect of good policy. A tool like this can provide a method to simply rank projects and can be used </a:t>
            </a:r>
            <a:r>
              <a:rPr lang="en-US" sz="1600" dirty="0" smtClean="0"/>
              <a:t>to inform your capital planning.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613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KEY </a:t>
            </a:r>
            <a:r>
              <a:rPr lang="en-US" sz="3200" dirty="0" smtClean="0">
                <a:latin typeface="+mj-lt"/>
              </a:rPr>
              <a:t>CONSIDERATIONS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231071" y="1102406"/>
            <a:ext cx="92641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A good policy needs to be consistent with the organization’s goals and aspirations for the future, while being prepared to respond to the demands of today. </a:t>
            </a: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25CC7E-9659-4033-AF7E-F4036E342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216400" y="2008772"/>
            <a:ext cx="3759200" cy="3758138"/>
            <a:chOff x="5540375" y="2870200"/>
            <a:chExt cx="1078219" cy="1077914"/>
          </a:xfrm>
          <a:solidFill>
            <a:schemeClr val="bg2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1B12C34-F8FA-4B08-9D46-F5EA12FA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6E57602-3060-43F3-8678-84886548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252E87A-6A81-40D1-9461-95D5224F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DBD0F45-41D0-4808-9E29-70A3C395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570AF8D-5346-44BD-82DE-4E39FE2807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31221" y="2147002"/>
            <a:ext cx="1052680" cy="1052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050594-ED75-4BD6-9F30-3FF422F2D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4312" y="2268027"/>
            <a:ext cx="1052680" cy="1052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342780-6568-4E96-8C62-B4B262CB8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31221" y="4576001"/>
            <a:ext cx="1052680" cy="10526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195816-E0EF-4C06-9319-FA2742100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08099" y="4576001"/>
            <a:ext cx="1052680" cy="10526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8A7EC5-3DC6-491A-B43F-24CA6DEFB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11318" y="2147002"/>
            <a:ext cx="10769364" cy="3481679"/>
            <a:chOff x="788154" y="2147002"/>
            <a:chExt cx="10769364" cy="34816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632067-409A-4C6C-9C61-655CF362D017}"/>
                </a:ext>
              </a:extLst>
            </p:cNvPr>
            <p:cNvGrpSpPr/>
            <p:nvPr/>
          </p:nvGrpSpPr>
          <p:grpSpPr>
            <a:xfrm>
              <a:off x="8324290" y="2147002"/>
              <a:ext cx="3233228" cy="1313007"/>
              <a:chOff x="8209472" y="2043791"/>
              <a:chExt cx="3233228" cy="131300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F6ABAB-99E8-47DB-B0E7-7897C92C3938}"/>
                  </a:ext>
                </a:extLst>
              </p:cNvPr>
              <p:cNvSpPr txBox="1"/>
              <p:nvPr/>
            </p:nvSpPr>
            <p:spPr>
              <a:xfrm>
                <a:off x="8209472" y="2371913"/>
                <a:ext cx="3233228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 smtClean="0"/>
                  <a:t>Helps </a:t>
                </a:r>
                <a:r>
                  <a:rPr lang="en-US" sz="1600" b="1" dirty="0" smtClean="0"/>
                  <a:t>protect and enhance the quality of life</a:t>
                </a:r>
                <a:r>
                  <a:rPr lang="en-US" sz="1600" dirty="0" smtClean="0"/>
                  <a:t> for people in your community by ensuring the best possib</a:t>
                </a:r>
                <a:r>
                  <a:rPr lang="en-US" sz="1600" dirty="0" smtClean="0"/>
                  <a:t>le decisions regarding your assets.</a:t>
                </a:r>
                <a:endParaRPr lang="en-US" sz="16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8B7CBA-912D-4B48-A3A6-8510F1ACEF46}"/>
                  </a:ext>
                </a:extLst>
              </p:cNvPr>
              <p:cNvSpPr txBox="1"/>
              <p:nvPr/>
            </p:nvSpPr>
            <p:spPr>
              <a:xfrm>
                <a:off x="8209472" y="2043791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 smtClean="0"/>
                  <a:t>PEOPLE </a:t>
                </a:r>
                <a:r>
                  <a:rPr lang="en-US" b="1" dirty="0"/>
                  <a:t>PERSPECTIVE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04045F-06DF-4855-BAA9-72DBCFFEC77E}"/>
                </a:ext>
              </a:extLst>
            </p:cNvPr>
            <p:cNvGrpSpPr/>
            <p:nvPr/>
          </p:nvGrpSpPr>
          <p:grpSpPr>
            <a:xfrm>
              <a:off x="8324290" y="4797814"/>
              <a:ext cx="3233228" cy="830867"/>
              <a:chOff x="8324290" y="4797814"/>
              <a:chExt cx="3233228" cy="83086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843676A-60C6-4359-9F0F-B8AE0300D43B}"/>
                  </a:ext>
                </a:extLst>
              </p:cNvPr>
              <p:cNvSpPr txBox="1"/>
              <p:nvPr/>
            </p:nvSpPr>
            <p:spPr>
              <a:xfrm>
                <a:off x="8324290" y="4797814"/>
                <a:ext cx="323322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 smtClean="0"/>
                  <a:t>Drives </a:t>
                </a:r>
                <a:r>
                  <a:rPr lang="en-US" sz="1600" b="1" dirty="0" smtClean="0"/>
                  <a:t>longer term thinking </a:t>
                </a:r>
                <a:r>
                  <a:rPr lang="en-US" sz="1600" dirty="0" smtClean="0"/>
                  <a:t>and planning.</a:t>
                </a:r>
                <a:endParaRPr lang="en-US" sz="16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2B1BDB2-A577-4B8C-86DE-9B1FA359B37E}"/>
                  </a:ext>
                </a:extLst>
              </p:cNvPr>
              <p:cNvSpPr txBox="1"/>
              <p:nvPr/>
            </p:nvSpPr>
            <p:spPr>
              <a:xfrm>
                <a:off x="8324290" y="5351682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 smtClean="0"/>
                  <a:t>GROWTH </a:t>
                </a:r>
                <a:r>
                  <a:rPr lang="en-US" b="1" dirty="0"/>
                  <a:t>PERSPECTIVE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044F10B-8F3E-4EA6-8911-9BACF6193C46}"/>
                </a:ext>
              </a:extLst>
            </p:cNvPr>
            <p:cNvGrpSpPr/>
            <p:nvPr/>
          </p:nvGrpSpPr>
          <p:grpSpPr>
            <a:xfrm>
              <a:off x="788154" y="2147002"/>
              <a:ext cx="3233228" cy="574343"/>
              <a:chOff x="8209472" y="2043791"/>
              <a:chExt cx="3233228" cy="57434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98DE8D-D741-4A2E-A595-F7320F8BE839}"/>
                  </a:ext>
                </a:extLst>
              </p:cNvPr>
              <p:cNvSpPr txBox="1"/>
              <p:nvPr/>
            </p:nvSpPr>
            <p:spPr>
              <a:xfrm>
                <a:off x="8209472" y="2371913"/>
                <a:ext cx="32332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600" dirty="0" smtClean="0"/>
                  <a:t>Supports Financial </a:t>
                </a:r>
                <a:r>
                  <a:rPr lang="en-US" sz="1600" b="1" dirty="0" smtClean="0"/>
                  <a:t>Sustainability</a:t>
                </a:r>
                <a:r>
                  <a:rPr lang="en-US" sz="1600" dirty="0" smtClean="0"/>
                  <a:t>. </a:t>
                </a:r>
                <a:endParaRPr lang="en-US" sz="16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E0DDEB-94B0-4768-9871-27F6BE297153}"/>
                  </a:ext>
                </a:extLst>
              </p:cNvPr>
              <p:cNvSpPr txBox="1"/>
              <p:nvPr/>
            </p:nvSpPr>
            <p:spPr>
              <a:xfrm>
                <a:off x="8209472" y="2043791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b="1" dirty="0"/>
                  <a:t>FINANCIAL PERSPECTIVE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7CFE83A-7B9A-4948-8C8F-A20544A4E3F8}"/>
                </a:ext>
              </a:extLst>
            </p:cNvPr>
            <p:cNvGrpSpPr/>
            <p:nvPr/>
          </p:nvGrpSpPr>
          <p:grpSpPr>
            <a:xfrm>
              <a:off x="788154" y="4540118"/>
              <a:ext cx="3233228" cy="1088563"/>
              <a:chOff x="8324290" y="4540118"/>
              <a:chExt cx="3233228" cy="108856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163476-7C3B-4403-BCBE-6E2197D4AF48}"/>
                  </a:ext>
                </a:extLst>
              </p:cNvPr>
              <p:cNvSpPr txBox="1"/>
              <p:nvPr/>
            </p:nvSpPr>
            <p:spPr>
              <a:xfrm>
                <a:off x="8324290" y="4540118"/>
                <a:ext cx="323322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600" dirty="0" smtClean="0"/>
                  <a:t>Supports </a:t>
                </a:r>
                <a:r>
                  <a:rPr lang="en-US" sz="1600" b="1" dirty="0" smtClean="0"/>
                  <a:t>evidence-based business cases</a:t>
                </a:r>
                <a:r>
                  <a:rPr lang="en-US" sz="1600" dirty="0" smtClean="0"/>
                  <a:t> for budgets and long-term financial forecast and planning. </a:t>
                </a:r>
                <a:endParaRPr lang="en-US" sz="16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CC98909-5ABB-4A3D-BC52-5BB105E69483}"/>
                  </a:ext>
                </a:extLst>
              </p:cNvPr>
              <p:cNvSpPr txBox="1"/>
              <p:nvPr/>
            </p:nvSpPr>
            <p:spPr>
              <a:xfrm>
                <a:off x="8324290" y="5351682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b="1" dirty="0"/>
                  <a:t>INTERNAL PROCESS PERSPECTIVE</a:t>
                </a:r>
              </a:p>
            </p:txBody>
          </p:sp>
        </p:grpSp>
      </p:grpSp>
      <p:grpSp>
        <p:nvGrpSpPr>
          <p:cNvPr id="75" name="Group 74" descr="This image is an icon of a human being. ">
            <a:extLst>
              <a:ext uri="{FF2B5EF4-FFF2-40B4-BE49-F238E27FC236}">
                <a16:creationId xmlns:a16="http://schemas.microsoft.com/office/drawing/2014/main" id="{03658782-57B9-4C48-9C71-07695163187A}"/>
              </a:ext>
            </a:extLst>
          </p:cNvPr>
          <p:cNvGrpSpPr/>
          <p:nvPr/>
        </p:nvGrpSpPr>
        <p:grpSpPr>
          <a:xfrm>
            <a:off x="7284682" y="2522553"/>
            <a:ext cx="345758" cy="301578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76" name="Freeform 3445">
              <a:extLst>
                <a:ext uri="{FF2B5EF4-FFF2-40B4-BE49-F238E27FC236}">
                  <a16:creationId xmlns:a16="http://schemas.microsoft.com/office/drawing/2014/main" id="{7542754E-CB96-41C7-B68A-87941CFD3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446">
              <a:extLst>
                <a:ext uri="{FF2B5EF4-FFF2-40B4-BE49-F238E27FC236}">
                  <a16:creationId xmlns:a16="http://schemas.microsoft.com/office/drawing/2014/main" id="{334072C5-8E7E-4A65-ABAD-8FD2AA02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8" name="Group 77" descr="This image is an icon of a bar chart. ">
            <a:extLst>
              <a:ext uri="{FF2B5EF4-FFF2-40B4-BE49-F238E27FC236}">
                <a16:creationId xmlns:a16="http://schemas.microsoft.com/office/drawing/2014/main" id="{ABB60BDA-D4C1-4C07-BE44-8158EF962C92}"/>
              </a:ext>
            </a:extLst>
          </p:cNvPr>
          <p:cNvGrpSpPr/>
          <p:nvPr/>
        </p:nvGrpSpPr>
        <p:grpSpPr>
          <a:xfrm>
            <a:off x="7283722" y="4934265"/>
            <a:ext cx="347679" cy="336153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79" name="Freeform 300">
              <a:extLst>
                <a:ext uri="{FF2B5EF4-FFF2-40B4-BE49-F238E27FC236}">
                  <a16:creationId xmlns:a16="http://schemas.microsoft.com/office/drawing/2014/main" id="{079F1AF8-61FC-4E38-A00F-4F8AC7B2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301">
              <a:extLst>
                <a:ext uri="{FF2B5EF4-FFF2-40B4-BE49-F238E27FC236}">
                  <a16:creationId xmlns:a16="http://schemas.microsoft.com/office/drawing/2014/main" id="{12F6D320-A2D7-49AA-A59C-B7DFD83E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1" name="Group 80" descr="This image is an icon of gears. ">
            <a:extLst>
              <a:ext uri="{FF2B5EF4-FFF2-40B4-BE49-F238E27FC236}">
                <a16:creationId xmlns:a16="http://schemas.microsoft.com/office/drawing/2014/main" id="{CF7442ED-E503-49F5-9126-27F11E0DE074}"/>
              </a:ext>
            </a:extLst>
          </p:cNvPr>
          <p:cNvGrpSpPr/>
          <p:nvPr/>
        </p:nvGrpSpPr>
        <p:grpSpPr>
          <a:xfrm>
            <a:off x="4567322" y="4930423"/>
            <a:ext cx="334234" cy="343837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82" name="Freeform 4357">
              <a:extLst>
                <a:ext uri="{FF2B5EF4-FFF2-40B4-BE49-F238E27FC236}">
                  <a16:creationId xmlns:a16="http://schemas.microsoft.com/office/drawing/2014/main" id="{5D20C8D8-9E27-4678-9329-87F88DA4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358">
              <a:extLst>
                <a:ext uri="{FF2B5EF4-FFF2-40B4-BE49-F238E27FC236}">
                  <a16:creationId xmlns:a16="http://schemas.microsoft.com/office/drawing/2014/main" id="{51F64262-4CAE-411C-BA9D-7B6EC8255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83" descr="This image is two arrows in a circle to symbolize a process. ">
            <a:extLst>
              <a:ext uri="{FF2B5EF4-FFF2-40B4-BE49-F238E27FC236}">
                <a16:creationId xmlns:a16="http://schemas.microsoft.com/office/drawing/2014/main" id="{14DA0634-ECCE-4CF7-85D2-FEC8036445AF}"/>
              </a:ext>
            </a:extLst>
          </p:cNvPr>
          <p:cNvGrpSpPr/>
          <p:nvPr/>
        </p:nvGrpSpPr>
        <p:grpSpPr>
          <a:xfrm>
            <a:off x="5676900" y="3561872"/>
            <a:ext cx="838200" cy="651940"/>
            <a:chOff x="1474788" y="828675"/>
            <a:chExt cx="285750" cy="2222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Freeform 1682">
              <a:extLst>
                <a:ext uri="{FF2B5EF4-FFF2-40B4-BE49-F238E27FC236}">
                  <a16:creationId xmlns:a16="http://schemas.microsoft.com/office/drawing/2014/main" id="{AC2A946F-ADD8-48D4-A56D-8ED1970B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683">
              <a:extLst>
                <a:ext uri="{FF2B5EF4-FFF2-40B4-BE49-F238E27FC236}">
                  <a16:creationId xmlns:a16="http://schemas.microsoft.com/office/drawing/2014/main" id="{0B7A1438-DF2D-4224-BF82-C687BA59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" name="Graphic 5" descr="Money">
            <a:extLst>
              <a:ext uri="{FF2B5EF4-FFF2-40B4-BE49-F238E27FC236}">
                <a16:creationId xmlns:a16="http://schemas.microsoft.com/office/drawing/2014/main" id="{231049EC-B4F3-4123-B271-2B1BE53FD9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7322" y="2475123"/>
            <a:ext cx="533625" cy="5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0E293BF-549B-485D-9D6B-4891FBAD4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</a:t>
            </a:r>
            <a:r>
              <a:rPr lang="en-US" sz="3200" dirty="0" smtClean="0">
                <a:latin typeface="+mj-lt"/>
              </a:rPr>
              <a:t>MANAGEMENT POLICY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463904" y="1347199"/>
            <a:ext cx="9264192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Remember … </a:t>
            </a:r>
            <a:r>
              <a:rPr lang="en-US" sz="2000" b="1" dirty="0" smtClean="0"/>
              <a:t>Go Back to the Basics with your Policy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And Happy Asset Managing!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D5C86C-3181-4C20-AD34-1F53FCB05854}"/>
              </a:ext>
            </a:extLst>
          </p:cNvPr>
          <p:cNvSpPr txBox="1"/>
          <p:nvPr/>
        </p:nvSpPr>
        <p:spPr>
          <a:xfrm>
            <a:off x="10123373" y="1604836"/>
            <a:ext cx="450444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RANK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9" name="Diamond 178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54045" y="2291326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Diamond 179">
            <a:extLst>
              <a:ext uri="{FF2B5EF4-FFF2-40B4-BE49-F238E27FC236}">
                <a16:creationId xmlns:a16="http://schemas.microsoft.com/office/drawing/2014/main" id="{56C7CE62-F75C-4C0A-A2D8-6FC23C373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56474" y="2333522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Diamond 180">
            <a:extLst>
              <a:ext uri="{FF2B5EF4-FFF2-40B4-BE49-F238E27FC236}">
                <a16:creationId xmlns:a16="http://schemas.microsoft.com/office/drawing/2014/main" id="{428797F2-A3E5-4A66-9ADE-53005BF2C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45102" y="2333522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Diamond 181">
            <a:extLst>
              <a:ext uri="{FF2B5EF4-FFF2-40B4-BE49-F238E27FC236}">
                <a16:creationId xmlns:a16="http://schemas.microsoft.com/office/drawing/2014/main" id="{066DACD9-1DF3-4A2E-989D-F8AE0A7E8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8346" y="2333522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Diamond 182">
            <a:extLst>
              <a:ext uri="{FF2B5EF4-FFF2-40B4-BE49-F238E27FC236}">
                <a16:creationId xmlns:a16="http://schemas.microsoft.com/office/drawing/2014/main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879567" y="2333522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923653" y="3336761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Satisfactory Levels of Service</a:t>
            </a:r>
            <a:endParaRPr lang="en-US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3046696" y="3336761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Managing</a:t>
            </a:r>
          </a:p>
          <a:p>
            <a:pPr algn="ctr"/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5014710" y="3336761"/>
            <a:ext cx="17751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Optimizing Lifecycle Costs</a:t>
            </a:r>
            <a:endParaRPr lang="en-US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7217954" y="3198262"/>
            <a:ext cx="177518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Making the Best Possible Decisions about Assets</a:t>
            </a:r>
            <a:endParaRPr lang="en-US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9449174" y="3182895"/>
            <a:ext cx="1887519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Based on a Clear Understanding of the Long-term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94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202669" y="2967335"/>
            <a:ext cx="578666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THANK</a:t>
            </a:r>
            <a:r>
              <a:rPr lang="en-US" sz="6000" dirty="0">
                <a:solidFill>
                  <a:schemeClr val="bg1"/>
                </a:solidFill>
                <a:latin typeface="+mj-lt"/>
              </a:rPr>
              <a:t> YOU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D692F-8C4B-47E6-B367-1CB302E31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D40AC950-D76D-4541-AED5-69FA8D8FC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</a:t>
            </a:r>
            <a:r>
              <a:rPr lang="en-US" sz="3200" dirty="0" smtClean="0">
                <a:latin typeface="+mj-lt"/>
              </a:rPr>
              <a:t>MANAGEMENT POLICY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463904" y="886143"/>
            <a:ext cx="9264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FINANCIAL PERSPECTIVE</a:t>
            </a:r>
          </a:p>
        </p:txBody>
      </p:sp>
      <p:graphicFrame>
        <p:nvGraphicFramePr>
          <p:cNvPr id="88" name="Chart 87" descr="This image is a chart. ">
            <a:extLst>
              <a:ext uri="{FF2B5EF4-FFF2-40B4-BE49-F238E27FC236}">
                <a16:creationId xmlns:a16="http://schemas.microsoft.com/office/drawing/2014/main" id="{F509A92C-D804-40B7-8A89-92591A162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835442"/>
              </p:ext>
            </p:extLst>
          </p:nvPr>
        </p:nvGraphicFramePr>
        <p:xfrm>
          <a:off x="6213629" y="1637796"/>
          <a:ext cx="5543239" cy="449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272137A7-80FC-401A-9E10-827E089EF3F5}"/>
              </a:ext>
            </a:extLst>
          </p:cNvPr>
          <p:cNvSpPr txBox="1"/>
          <p:nvPr/>
        </p:nvSpPr>
        <p:spPr>
          <a:xfrm>
            <a:off x="1026352" y="1569918"/>
            <a:ext cx="45974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One of the key considerations of asset management policy development is </a:t>
            </a:r>
            <a:r>
              <a:rPr lang="en-US" sz="1600" b="1" dirty="0" smtClean="0"/>
              <a:t>Lifecycle Costing</a:t>
            </a:r>
            <a:r>
              <a:rPr lang="en-US" sz="1600" dirty="0" smtClean="0"/>
              <a:t>. Lifecycle costing includes: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Corrective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Operating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Preventative Maintenance</a:t>
            </a:r>
            <a:endParaRPr lang="en-US" sz="1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25B6C6-3D84-4340-8FCE-B8C7A489B0DC}"/>
              </a:ext>
            </a:extLst>
          </p:cNvPr>
          <p:cNvSpPr txBox="1"/>
          <p:nvPr/>
        </p:nvSpPr>
        <p:spPr>
          <a:xfrm>
            <a:off x="952498" y="3732311"/>
            <a:ext cx="2124076" cy="92333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+mj-lt"/>
              </a:rPr>
              <a:t>80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%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68BDD89-D6DD-4D13-8C16-897539A1E74B}"/>
              </a:ext>
            </a:extLst>
          </p:cNvPr>
          <p:cNvSpPr txBox="1"/>
          <p:nvPr/>
        </p:nvSpPr>
        <p:spPr>
          <a:xfrm>
            <a:off x="3440529" y="3732311"/>
            <a:ext cx="212407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+mj-lt"/>
              </a:rPr>
              <a:t>20%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0BE970B-6E62-48FA-9A3E-BAD92EE4CB08}"/>
              </a:ext>
            </a:extLst>
          </p:cNvPr>
          <p:cNvSpPr txBox="1"/>
          <p:nvPr/>
        </p:nvSpPr>
        <p:spPr>
          <a:xfrm>
            <a:off x="952499" y="4848264"/>
            <a:ext cx="21240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Lifecycle Costs</a:t>
            </a:r>
            <a:endParaRPr lang="en-US" sz="14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8E8358-DDF8-4ABF-9BF1-FD5CE91D0766}"/>
              </a:ext>
            </a:extLst>
          </p:cNvPr>
          <p:cNvSpPr txBox="1"/>
          <p:nvPr/>
        </p:nvSpPr>
        <p:spPr>
          <a:xfrm>
            <a:off x="3449859" y="4848264"/>
            <a:ext cx="21240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Upfront Costs</a:t>
            </a:r>
          </a:p>
          <a:p>
            <a:pPr algn="ctr"/>
            <a:r>
              <a:rPr lang="en-US" sz="1400" dirty="0"/>
              <a:t>(construction/rehab/disposal)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714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</a:t>
            </a:r>
            <a:r>
              <a:rPr lang="en-US" sz="3200" dirty="0" smtClean="0">
                <a:latin typeface="+mj-lt"/>
              </a:rPr>
              <a:t>MANAGEMENT POLICY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463904" y="886143"/>
            <a:ext cx="9264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/>
              <a:t>GOVERNANCE</a:t>
            </a:r>
            <a:r>
              <a:rPr lang="en-US" sz="2000" dirty="0" smtClean="0"/>
              <a:t> </a:t>
            </a:r>
            <a:r>
              <a:rPr lang="en-US" sz="2000" dirty="0"/>
              <a:t>PERSPECTIVE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266B6E-A3E1-4E83-A284-AE89ACE4BF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913188" y="1708132"/>
            <a:ext cx="4343400" cy="4362633"/>
            <a:chOff x="3913188" y="1580968"/>
            <a:chExt cx="4343400" cy="43626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30D05E-E542-4A7A-820D-1D7456314943}"/>
                </a:ext>
              </a:extLst>
            </p:cNvPr>
            <p:cNvGrpSpPr/>
            <p:nvPr/>
          </p:nvGrpSpPr>
          <p:grpSpPr>
            <a:xfrm>
              <a:off x="3913188" y="1580968"/>
              <a:ext cx="4343400" cy="4362633"/>
              <a:chOff x="3913188" y="1580968"/>
              <a:chExt cx="4343400" cy="4362633"/>
            </a:xfrm>
            <a:effectLst/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21FBD271-8B92-4637-8B26-873FB982AA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1600200"/>
                <a:ext cx="2008188" cy="2020888"/>
              </a:xfrm>
              <a:custGeom>
                <a:avLst/>
                <a:gdLst>
                  <a:gd name="T0" fmla="*/ 55 w 172"/>
                  <a:gd name="T1" fmla="*/ 173 h 173"/>
                  <a:gd name="T2" fmla="*/ 0 w 172"/>
                  <a:gd name="T3" fmla="*/ 173 h 173"/>
                  <a:gd name="T4" fmla="*/ 172 w 172"/>
                  <a:gd name="T5" fmla="*/ 0 h 173"/>
                  <a:gd name="T6" fmla="*/ 172 w 172"/>
                  <a:gd name="T7" fmla="*/ 55 h 173"/>
                  <a:gd name="T8" fmla="*/ 55 w 172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3">
                    <a:moveTo>
                      <a:pt x="55" y="173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7" y="80"/>
                      <a:pt x="80" y="7"/>
                      <a:pt x="172" y="0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10" y="61"/>
                      <a:pt x="61" y="111"/>
                      <a:pt x="55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73F932C8-AF28-4A7B-BDA9-82D3B71F3E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3935413"/>
                <a:ext cx="2020888" cy="2008188"/>
              </a:xfrm>
              <a:custGeom>
                <a:avLst/>
                <a:gdLst>
                  <a:gd name="T0" fmla="*/ 118 w 173"/>
                  <a:gd name="T1" fmla="*/ 0 h 172"/>
                  <a:gd name="T2" fmla="*/ 173 w 173"/>
                  <a:gd name="T3" fmla="*/ 0 h 172"/>
                  <a:gd name="T4" fmla="*/ 0 w 173"/>
                  <a:gd name="T5" fmla="*/ 172 h 172"/>
                  <a:gd name="T6" fmla="*/ 0 w 173"/>
                  <a:gd name="T7" fmla="*/ 117 h 172"/>
                  <a:gd name="T8" fmla="*/ 118 w 173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72">
                    <a:moveTo>
                      <a:pt x="118" y="0"/>
                    </a:moveTo>
                    <a:cubicBezTo>
                      <a:pt x="173" y="0"/>
                      <a:pt x="173" y="0"/>
                      <a:pt x="173" y="0"/>
                    </a:cubicBezTo>
                    <a:cubicBezTo>
                      <a:pt x="166" y="92"/>
                      <a:pt x="93" y="166"/>
                      <a:pt x="0" y="17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62" y="111"/>
                      <a:pt x="112" y="62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6D8DACB5-7050-41E1-9B1A-9174CA70A4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3935413"/>
                <a:ext cx="2008188" cy="2008188"/>
              </a:xfrm>
              <a:custGeom>
                <a:avLst/>
                <a:gdLst>
                  <a:gd name="T0" fmla="*/ 172 w 172"/>
                  <a:gd name="T1" fmla="*/ 117 h 172"/>
                  <a:gd name="T2" fmla="*/ 172 w 172"/>
                  <a:gd name="T3" fmla="*/ 172 h 172"/>
                  <a:gd name="T4" fmla="*/ 0 w 172"/>
                  <a:gd name="T5" fmla="*/ 0 h 172"/>
                  <a:gd name="T6" fmla="*/ 55 w 172"/>
                  <a:gd name="T7" fmla="*/ 0 h 172"/>
                  <a:gd name="T8" fmla="*/ 172 w 172"/>
                  <a:gd name="T9" fmla="*/ 11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72" y="117"/>
                    </a:moveTo>
                    <a:cubicBezTo>
                      <a:pt x="172" y="172"/>
                      <a:pt x="172" y="172"/>
                      <a:pt x="172" y="172"/>
                    </a:cubicBezTo>
                    <a:cubicBezTo>
                      <a:pt x="80" y="166"/>
                      <a:pt x="7" y="9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1" y="62"/>
                      <a:pt x="110" y="111"/>
                      <a:pt x="172" y="11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11C8ACA-A542-4D08-9126-B96D0F71B4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1580968"/>
                <a:ext cx="2020888" cy="2020888"/>
              </a:xfrm>
              <a:custGeom>
                <a:avLst/>
                <a:gdLst>
                  <a:gd name="T0" fmla="*/ 0 w 173"/>
                  <a:gd name="T1" fmla="*/ 55 h 173"/>
                  <a:gd name="T2" fmla="*/ 0 w 173"/>
                  <a:gd name="T3" fmla="*/ 0 h 173"/>
                  <a:gd name="T4" fmla="*/ 173 w 173"/>
                  <a:gd name="T5" fmla="*/ 173 h 173"/>
                  <a:gd name="T6" fmla="*/ 118 w 173"/>
                  <a:gd name="T7" fmla="*/ 173 h 173"/>
                  <a:gd name="T8" fmla="*/ 0 w 173"/>
                  <a:gd name="T9" fmla="*/ 5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73">
                    <a:moveTo>
                      <a:pt x="0" y="5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3" y="7"/>
                      <a:pt x="166" y="80"/>
                      <a:pt x="173" y="173"/>
                    </a:cubicBez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12" y="111"/>
                      <a:pt x="62" y="61"/>
                      <a:pt x="0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745DC8CE-88A3-43D3-9F62-45AA3B8D08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V="1">
              <a:off x="4518819" y="2194720"/>
              <a:ext cx="3154361" cy="3154361"/>
            </a:xfrm>
            <a:custGeom>
              <a:avLst/>
              <a:gdLst>
                <a:gd name="connsiteX0" fmla="*/ 1577181 w 3154361"/>
                <a:gd name="connsiteY0" fmla="*/ 3154361 h 3154361"/>
                <a:gd name="connsiteX1" fmla="*/ 1780203 w 3154361"/>
                <a:gd name="connsiteY1" fmla="*/ 2804324 h 3154361"/>
                <a:gd name="connsiteX2" fmla="*/ 1797438 w 3154361"/>
                <a:gd name="connsiteY2" fmla="*/ 2802025 h 3154361"/>
                <a:gd name="connsiteX3" fmla="*/ 2796180 w 3154361"/>
                <a:gd name="connsiteY3" fmla="*/ 1827945 h 3154361"/>
                <a:gd name="connsiteX4" fmla="*/ 2803383 w 3154361"/>
                <a:gd name="connsiteY4" fmla="*/ 1780748 h 3154361"/>
                <a:gd name="connsiteX5" fmla="*/ 3154361 w 3154361"/>
                <a:gd name="connsiteY5" fmla="*/ 1577181 h 3154361"/>
                <a:gd name="connsiteX6" fmla="*/ 2803383 w 3154361"/>
                <a:gd name="connsiteY6" fmla="*/ 1373614 h 3154361"/>
                <a:gd name="connsiteX7" fmla="*/ 2796180 w 3154361"/>
                <a:gd name="connsiteY7" fmla="*/ 1326414 h 3154361"/>
                <a:gd name="connsiteX8" fmla="*/ 1797438 w 3154361"/>
                <a:gd name="connsiteY8" fmla="*/ 352335 h 3154361"/>
                <a:gd name="connsiteX9" fmla="*/ 1780201 w 3154361"/>
                <a:gd name="connsiteY9" fmla="*/ 350035 h 3154361"/>
                <a:gd name="connsiteX10" fmla="*/ 1577181 w 3154361"/>
                <a:gd name="connsiteY10" fmla="*/ 0 h 3154361"/>
                <a:gd name="connsiteX11" fmla="*/ 1374161 w 3154361"/>
                <a:gd name="connsiteY11" fmla="*/ 350035 h 3154361"/>
                <a:gd name="connsiteX12" fmla="*/ 1356922 w 3154361"/>
                <a:gd name="connsiteY12" fmla="*/ 352335 h 3154361"/>
                <a:gd name="connsiteX13" fmla="*/ 358181 w 3154361"/>
                <a:gd name="connsiteY13" fmla="*/ 1326414 h 3154361"/>
                <a:gd name="connsiteX14" fmla="*/ 350977 w 3154361"/>
                <a:gd name="connsiteY14" fmla="*/ 1373613 h 3154361"/>
                <a:gd name="connsiteX15" fmla="*/ 0 w 3154361"/>
                <a:gd name="connsiteY15" fmla="*/ 1577180 h 3154361"/>
                <a:gd name="connsiteX16" fmla="*/ 350977 w 3154361"/>
                <a:gd name="connsiteY16" fmla="*/ 1780746 h 3154361"/>
                <a:gd name="connsiteX17" fmla="*/ 358181 w 3154361"/>
                <a:gd name="connsiteY17" fmla="*/ 1827946 h 3154361"/>
                <a:gd name="connsiteX18" fmla="*/ 1356922 w 3154361"/>
                <a:gd name="connsiteY18" fmla="*/ 2802025 h 3154361"/>
                <a:gd name="connsiteX19" fmla="*/ 1374159 w 3154361"/>
                <a:gd name="connsiteY19" fmla="*/ 2804324 h 315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54361" h="3154361">
                  <a:moveTo>
                    <a:pt x="1577181" y="3154361"/>
                  </a:moveTo>
                  <a:lnTo>
                    <a:pt x="1780203" y="2804324"/>
                  </a:lnTo>
                  <a:lnTo>
                    <a:pt x="1797438" y="2802025"/>
                  </a:lnTo>
                  <a:cubicBezTo>
                    <a:pt x="2297871" y="2712635"/>
                    <a:pt x="2694658" y="2324067"/>
                    <a:pt x="2796180" y="1827945"/>
                  </a:cubicBezTo>
                  <a:lnTo>
                    <a:pt x="2803383" y="1780748"/>
                  </a:lnTo>
                  <a:lnTo>
                    <a:pt x="3154361" y="1577181"/>
                  </a:lnTo>
                  <a:lnTo>
                    <a:pt x="2803383" y="1373614"/>
                  </a:lnTo>
                  <a:lnTo>
                    <a:pt x="2796180" y="1326414"/>
                  </a:lnTo>
                  <a:cubicBezTo>
                    <a:pt x="2694658" y="830292"/>
                    <a:pt x="2297871" y="441725"/>
                    <a:pt x="1797438" y="352335"/>
                  </a:cubicBezTo>
                  <a:lnTo>
                    <a:pt x="1780201" y="350035"/>
                  </a:lnTo>
                  <a:lnTo>
                    <a:pt x="1577181" y="0"/>
                  </a:lnTo>
                  <a:lnTo>
                    <a:pt x="1374161" y="350035"/>
                  </a:lnTo>
                  <a:lnTo>
                    <a:pt x="1356922" y="352335"/>
                  </a:lnTo>
                  <a:cubicBezTo>
                    <a:pt x="856490" y="441724"/>
                    <a:pt x="459702" y="830291"/>
                    <a:pt x="358181" y="1326414"/>
                  </a:cubicBezTo>
                  <a:lnTo>
                    <a:pt x="350977" y="1373613"/>
                  </a:lnTo>
                  <a:lnTo>
                    <a:pt x="0" y="1577180"/>
                  </a:lnTo>
                  <a:lnTo>
                    <a:pt x="350977" y="1780746"/>
                  </a:lnTo>
                  <a:lnTo>
                    <a:pt x="358181" y="1827946"/>
                  </a:lnTo>
                  <a:cubicBezTo>
                    <a:pt x="459702" y="2324067"/>
                    <a:pt x="856490" y="2712635"/>
                    <a:pt x="1356922" y="2802025"/>
                  </a:cubicBezTo>
                  <a:lnTo>
                    <a:pt x="1374159" y="2804324"/>
                  </a:lnTo>
                  <a:close/>
                </a:path>
              </a:pathLst>
            </a:custGeom>
            <a:noFill/>
            <a:ln w="19050">
              <a:solidFill>
                <a:srgbClr val="7F7F7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5B14B81-EA0D-481E-B812-0C4780A90B6F}"/>
                </a:ext>
              </a:extLst>
            </p:cNvPr>
            <p:cNvGrpSpPr/>
            <p:nvPr/>
          </p:nvGrpSpPr>
          <p:grpSpPr>
            <a:xfrm>
              <a:off x="4616061" y="2308738"/>
              <a:ext cx="319647" cy="319648"/>
              <a:chOff x="4548188" y="2235200"/>
              <a:chExt cx="425450" cy="425451"/>
            </a:xfrm>
            <a:solidFill>
              <a:schemeClr val="bg1"/>
            </a:solidFill>
            <a:effectLst/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7C855667-1645-4A2E-8BE9-A7E14DCF3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188" y="2235200"/>
                <a:ext cx="425450" cy="269875"/>
              </a:xfrm>
              <a:custGeom>
                <a:avLst/>
                <a:gdLst>
                  <a:gd name="T0" fmla="*/ 0 w 240"/>
                  <a:gd name="T1" fmla="*/ 0 h 152"/>
                  <a:gd name="T2" fmla="*/ 0 w 240"/>
                  <a:gd name="T3" fmla="*/ 124 h 152"/>
                  <a:gd name="T4" fmla="*/ 8 w 240"/>
                  <a:gd name="T5" fmla="*/ 111 h 152"/>
                  <a:gd name="T6" fmla="*/ 8 w 240"/>
                  <a:gd name="T7" fmla="*/ 8 h 152"/>
                  <a:gd name="T8" fmla="*/ 232 w 240"/>
                  <a:gd name="T9" fmla="*/ 8 h 152"/>
                  <a:gd name="T10" fmla="*/ 232 w 240"/>
                  <a:gd name="T11" fmla="*/ 144 h 152"/>
                  <a:gd name="T12" fmla="*/ 128 w 240"/>
                  <a:gd name="T13" fmla="*/ 144 h 152"/>
                  <a:gd name="T14" fmla="*/ 128 w 240"/>
                  <a:gd name="T15" fmla="*/ 152 h 152"/>
                  <a:gd name="T16" fmla="*/ 240 w 240"/>
                  <a:gd name="T17" fmla="*/ 152 h 152"/>
                  <a:gd name="T18" fmla="*/ 240 w 240"/>
                  <a:gd name="T19" fmla="*/ 0 h 152"/>
                  <a:gd name="T20" fmla="*/ 0 w 240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152">
                    <a:moveTo>
                      <a:pt x="0" y="0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18"/>
                      <a:pt x="3" y="114"/>
                      <a:pt x="8" y="1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144"/>
                      <a:pt x="232" y="144"/>
                      <a:pt x="232" y="144"/>
                    </a:cubicBezTo>
                    <a:cubicBezTo>
                      <a:pt x="128" y="144"/>
                      <a:pt x="128" y="144"/>
                      <a:pt x="128" y="144"/>
                    </a:cubicBezTo>
                    <a:cubicBezTo>
                      <a:pt x="128" y="152"/>
                      <a:pt x="128" y="152"/>
                      <a:pt x="128" y="152"/>
                    </a:cubicBezTo>
                    <a:cubicBezTo>
                      <a:pt x="240" y="152"/>
                      <a:pt x="240" y="152"/>
                      <a:pt x="240" y="152"/>
                    </a:cubicBezTo>
                    <a:cubicBezTo>
                      <a:pt x="240" y="0"/>
                      <a:pt x="240" y="0"/>
                      <a:pt x="2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" descr="This image is an icon of money. ">
                <a:extLst>
                  <a:ext uri="{FF2B5EF4-FFF2-40B4-BE49-F238E27FC236}">
                    <a16:creationId xmlns:a16="http://schemas.microsoft.com/office/drawing/2014/main" id="{8E3AF429-6788-4B7E-898B-359A1CC8FC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1" y="2278063"/>
                <a:ext cx="339725" cy="184150"/>
              </a:xfrm>
              <a:custGeom>
                <a:avLst/>
                <a:gdLst>
                  <a:gd name="T0" fmla="*/ 104 w 192"/>
                  <a:gd name="T1" fmla="*/ 104 h 104"/>
                  <a:gd name="T2" fmla="*/ 176 w 192"/>
                  <a:gd name="T3" fmla="*/ 104 h 104"/>
                  <a:gd name="T4" fmla="*/ 192 w 192"/>
                  <a:gd name="T5" fmla="*/ 88 h 104"/>
                  <a:gd name="T6" fmla="*/ 192 w 192"/>
                  <a:gd name="T7" fmla="*/ 16 h 104"/>
                  <a:gd name="T8" fmla="*/ 176 w 192"/>
                  <a:gd name="T9" fmla="*/ 0 h 104"/>
                  <a:gd name="T10" fmla="*/ 16 w 192"/>
                  <a:gd name="T11" fmla="*/ 0 h 104"/>
                  <a:gd name="T12" fmla="*/ 0 w 192"/>
                  <a:gd name="T13" fmla="*/ 16 h 104"/>
                  <a:gd name="T14" fmla="*/ 0 w 192"/>
                  <a:gd name="T15" fmla="*/ 80 h 104"/>
                  <a:gd name="T16" fmla="*/ 40 w 192"/>
                  <a:gd name="T17" fmla="*/ 76 h 104"/>
                  <a:gd name="T18" fmla="*/ 104 w 192"/>
                  <a:gd name="T19" fmla="*/ 100 h 104"/>
                  <a:gd name="T20" fmla="*/ 104 w 192"/>
                  <a:gd name="T21" fmla="*/ 104 h 104"/>
                  <a:gd name="T22" fmla="*/ 164 w 192"/>
                  <a:gd name="T23" fmla="*/ 64 h 104"/>
                  <a:gd name="T24" fmla="*/ 176 w 192"/>
                  <a:gd name="T25" fmla="*/ 76 h 104"/>
                  <a:gd name="T26" fmla="*/ 164 w 192"/>
                  <a:gd name="T27" fmla="*/ 88 h 104"/>
                  <a:gd name="T28" fmla="*/ 152 w 192"/>
                  <a:gd name="T29" fmla="*/ 76 h 104"/>
                  <a:gd name="T30" fmla="*/ 164 w 192"/>
                  <a:gd name="T31" fmla="*/ 64 h 104"/>
                  <a:gd name="T32" fmla="*/ 28 w 192"/>
                  <a:gd name="T33" fmla="*/ 40 h 104"/>
                  <a:gd name="T34" fmla="*/ 16 w 192"/>
                  <a:gd name="T35" fmla="*/ 28 h 104"/>
                  <a:gd name="T36" fmla="*/ 28 w 192"/>
                  <a:gd name="T37" fmla="*/ 16 h 104"/>
                  <a:gd name="T38" fmla="*/ 40 w 192"/>
                  <a:gd name="T39" fmla="*/ 28 h 104"/>
                  <a:gd name="T40" fmla="*/ 28 w 192"/>
                  <a:gd name="T41" fmla="*/ 40 h 104"/>
                  <a:gd name="T42" fmla="*/ 96 w 192"/>
                  <a:gd name="T43" fmla="*/ 76 h 104"/>
                  <a:gd name="T44" fmla="*/ 68 w 192"/>
                  <a:gd name="T45" fmla="*/ 48 h 104"/>
                  <a:gd name="T46" fmla="*/ 96 w 192"/>
                  <a:gd name="T47" fmla="*/ 20 h 104"/>
                  <a:gd name="T48" fmla="*/ 124 w 192"/>
                  <a:gd name="T49" fmla="*/ 48 h 104"/>
                  <a:gd name="T50" fmla="*/ 96 w 192"/>
                  <a:gd name="T51" fmla="*/ 7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04">
                    <a:moveTo>
                      <a:pt x="104" y="104"/>
                    </a:moveTo>
                    <a:cubicBezTo>
                      <a:pt x="176" y="104"/>
                      <a:pt x="176" y="104"/>
                      <a:pt x="176" y="104"/>
                    </a:cubicBezTo>
                    <a:cubicBezTo>
                      <a:pt x="185" y="104"/>
                      <a:pt x="192" y="97"/>
                      <a:pt x="192" y="88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92" y="7"/>
                      <a:pt x="185" y="0"/>
                      <a:pt x="17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6" y="76"/>
                      <a:pt x="34" y="76"/>
                      <a:pt x="40" y="76"/>
                    </a:cubicBezTo>
                    <a:cubicBezTo>
                      <a:pt x="51" y="76"/>
                      <a:pt x="104" y="77"/>
                      <a:pt x="104" y="100"/>
                    </a:cubicBezTo>
                    <a:lnTo>
                      <a:pt x="104" y="104"/>
                    </a:lnTo>
                    <a:close/>
                    <a:moveTo>
                      <a:pt x="164" y="64"/>
                    </a:moveTo>
                    <a:cubicBezTo>
                      <a:pt x="171" y="64"/>
                      <a:pt x="176" y="69"/>
                      <a:pt x="176" y="76"/>
                    </a:cubicBezTo>
                    <a:cubicBezTo>
                      <a:pt x="176" y="83"/>
                      <a:pt x="171" y="88"/>
                      <a:pt x="164" y="88"/>
                    </a:cubicBezTo>
                    <a:cubicBezTo>
                      <a:pt x="157" y="88"/>
                      <a:pt x="152" y="83"/>
                      <a:pt x="152" y="76"/>
                    </a:cubicBezTo>
                    <a:cubicBezTo>
                      <a:pt x="152" y="69"/>
                      <a:pt x="157" y="64"/>
                      <a:pt x="164" y="64"/>
                    </a:cubicBezTo>
                    <a:close/>
                    <a:moveTo>
                      <a:pt x="28" y="40"/>
                    </a:move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lose/>
                    <a:moveTo>
                      <a:pt x="96" y="76"/>
                    </a:moveTo>
                    <a:cubicBezTo>
                      <a:pt x="81" y="76"/>
                      <a:pt x="68" y="63"/>
                      <a:pt x="68" y="48"/>
                    </a:cubicBezTo>
                    <a:cubicBezTo>
                      <a:pt x="68" y="33"/>
                      <a:pt x="81" y="20"/>
                      <a:pt x="96" y="20"/>
                    </a:cubicBezTo>
                    <a:cubicBezTo>
                      <a:pt x="111" y="20"/>
                      <a:pt x="124" y="33"/>
                      <a:pt x="124" y="48"/>
                    </a:cubicBezTo>
                    <a:cubicBezTo>
                      <a:pt x="124" y="63"/>
                      <a:pt x="111" y="76"/>
                      <a:pt x="9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4E842CE1-B295-4208-B83F-737A01B2B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476" y="2611438"/>
                <a:ext cx="198438" cy="49213"/>
              </a:xfrm>
              <a:custGeom>
                <a:avLst/>
                <a:gdLst>
                  <a:gd name="T0" fmla="*/ 0 w 112"/>
                  <a:gd name="T1" fmla="*/ 0 h 28"/>
                  <a:gd name="T2" fmla="*/ 0 w 112"/>
                  <a:gd name="T3" fmla="*/ 12 h 28"/>
                  <a:gd name="T4" fmla="*/ 0 w 112"/>
                  <a:gd name="T5" fmla="*/ 14 h 28"/>
                  <a:gd name="T6" fmla="*/ 1 w 112"/>
                  <a:gd name="T7" fmla="*/ 15 h 28"/>
                  <a:gd name="T8" fmla="*/ 1 w 112"/>
                  <a:gd name="T9" fmla="*/ 16 h 28"/>
                  <a:gd name="T10" fmla="*/ 3 w 112"/>
                  <a:gd name="T11" fmla="*/ 17 h 28"/>
                  <a:gd name="T12" fmla="*/ 3 w 112"/>
                  <a:gd name="T13" fmla="*/ 18 h 28"/>
                  <a:gd name="T14" fmla="*/ 8 w 112"/>
                  <a:gd name="T15" fmla="*/ 21 h 28"/>
                  <a:gd name="T16" fmla="*/ 8 w 112"/>
                  <a:gd name="T17" fmla="*/ 21 h 28"/>
                  <a:gd name="T18" fmla="*/ 11 w 112"/>
                  <a:gd name="T19" fmla="*/ 22 h 28"/>
                  <a:gd name="T20" fmla="*/ 12 w 112"/>
                  <a:gd name="T21" fmla="*/ 22 h 28"/>
                  <a:gd name="T22" fmla="*/ 14 w 112"/>
                  <a:gd name="T23" fmla="*/ 23 h 28"/>
                  <a:gd name="T24" fmla="*/ 16 w 112"/>
                  <a:gd name="T25" fmla="*/ 23 h 28"/>
                  <a:gd name="T26" fmla="*/ 18 w 112"/>
                  <a:gd name="T27" fmla="*/ 24 h 28"/>
                  <a:gd name="T28" fmla="*/ 52 w 112"/>
                  <a:gd name="T29" fmla="*/ 28 h 28"/>
                  <a:gd name="T30" fmla="*/ 56 w 112"/>
                  <a:gd name="T31" fmla="*/ 28 h 28"/>
                  <a:gd name="T32" fmla="*/ 60 w 112"/>
                  <a:gd name="T33" fmla="*/ 28 h 28"/>
                  <a:gd name="T34" fmla="*/ 94 w 112"/>
                  <a:gd name="T35" fmla="*/ 24 h 28"/>
                  <a:gd name="T36" fmla="*/ 96 w 112"/>
                  <a:gd name="T37" fmla="*/ 23 h 28"/>
                  <a:gd name="T38" fmla="*/ 98 w 112"/>
                  <a:gd name="T39" fmla="*/ 23 h 28"/>
                  <a:gd name="T40" fmla="*/ 100 w 112"/>
                  <a:gd name="T41" fmla="*/ 22 h 28"/>
                  <a:gd name="T42" fmla="*/ 101 w 112"/>
                  <a:gd name="T43" fmla="*/ 22 h 28"/>
                  <a:gd name="T44" fmla="*/ 104 w 112"/>
                  <a:gd name="T45" fmla="*/ 21 h 28"/>
                  <a:gd name="T46" fmla="*/ 104 w 112"/>
                  <a:gd name="T47" fmla="*/ 21 h 28"/>
                  <a:gd name="T48" fmla="*/ 109 w 112"/>
                  <a:gd name="T49" fmla="*/ 18 h 28"/>
                  <a:gd name="T50" fmla="*/ 109 w 112"/>
                  <a:gd name="T51" fmla="*/ 17 h 28"/>
                  <a:gd name="T52" fmla="*/ 111 w 112"/>
                  <a:gd name="T53" fmla="*/ 16 h 28"/>
                  <a:gd name="T54" fmla="*/ 111 w 112"/>
                  <a:gd name="T55" fmla="*/ 15 h 28"/>
                  <a:gd name="T56" fmla="*/ 112 w 112"/>
                  <a:gd name="T57" fmla="*/ 14 h 28"/>
                  <a:gd name="T58" fmla="*/ 112 w 112"/>
                  <a:gd name="T59" fmla="*/ 12 h 28"/>
                  <a:gd name="T60" fmla="*/ 112 w 112"/>
                  <a:gd name="T61" fmla="*/ 0 h 28"/>
                  <a:gd name="T62" fmla="*/ 56 w 112"/>
                  <a:gd name="T63" fmla="*/ 8 h 28"/>
                  <a:gd name="T64" fmla="*/ 0 w 112"/>
                  <a:gd name="T6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28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9"/>
                      <a:pt x="6" y="20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10" y="21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3" y="22"/>
                      <a:pt x="13" y="23"/>
                      <a:pt x="14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7" y="24"/>
                      <a:pt x="18" y="24"/>
                    </a:cubicBezTo>
                    <a:cubicBezTo>
                      <a:pt x="28" y="26"/>
                      <a:pt x="42" y="28"/>
                      <a:pt x="52" y="28"/>
                    </a:cubicBezTo>
                    <a:cubicBezTo>
                      <a:pt x="54" y="28"/>
                      <a:pt x="55" y="28"/>
                      <a:pt x="56" y="28"/>
                    </a:cubicBezTo>
                    <a:cubicBezTo>
                      <a:pt x="57" y="28"/>
                      <a:pt x="58" y="28"/>
                      <a:pt x="60" y="28"/>
                    </a:cubicBezTo>
                    <a:cubicBezTo>
                      <a:pt x="70" y="28"/>
                      <a:pt x="84" y="26"/>
                      <a:pt x="94" y="24"/>
                    </a:cubicBezTo>
                    <a:cubicBezTo>
                      <a:pt x="95" y="24"/>
                      <a:pt x="95" y="23"/>
                      <a:pt x="96" y="23"/>
                    </a:cubicBezTo>
                    <a:cubicBezTo>
                      <a:pt x="96" y="23"/>
                      <a:pt x="97" y="23"/>
                      <a:pt x="98" y="23"/>
                    </a:cubicBezTo>
                    <a:cubicBezTo>
                      <a:pt x="99" y="23"/>
                      <a:pt x="99" y="22"/>
                      <a:pt x="100" y="22"/>
                    </a:cubicBezTo>
                    <a:cubicBezTo>
                      <a:pt x="100" y="22"/>
                      <a:pt x="101" y="22"/>
                      <a:pt x="101" y="22"/>
                    </a:cubicBezTo>
                    <a:cubicBezTo>
                      <a:pt x="102" y="21"/>
                      <a:pt x="103" y="21"/>
                      <a:pt x="104" y="21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6" y="20"/>
                      <a:pt x="107" y="19"/>
                      <a:pt x="109" y="18"/>
                    </a:cubicBezTo>
                    <a:cubicBezTo>
                      <a:pt x="109" y="18"/>
                      <a:pt x="109" y="18"/>
                      <a:pt x="109" y="17"/>
                    </a:cubicBezTo>
                    <a:cubicBezTo>
                      <a:pt x="110" y="17"/>
                      <a:pt x="110" y="16"/>
                      <a:pt x="111" y="16"/>
                    </a:cubicBezTo>
                    <a:cubicBezTo>
                      <a:pt x="111" y="16"/>
                      <a:pt x="111" y="16"/>
                      <a:pt x="111" y="15"/>
                    </a:cubicBezTo>
                    <a:cubicBezTo>
                      <a:pt x="111" y="15"/>
                      <a:pt x="111" y="15"/>
                      <a:pt x="112" y="14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98" y="6"/>
                      <a:pt x="68" y="8"/>
                      <a:pt x="56" y="8"/>
                    </a:cubicBezTo>
                    <a:cubicBezTo>
                      <a:pt x="44" y="8"/>
                      <a:pt x="14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CAA0E311-D747-4C40-9238-B163BFDDE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476" y="2427288"/>
                <a:ext cx="198438" cy="41275"/>
              </a:xfrm>
              <a:custGeom>
                <a:avLst/>
                <a:gdLst>
                  <a:gd name="T0" fmla="*/ 112 w 112"/>
                  <a:gd name="T1" fmla="*/ 15 h 24"/>
                  <a:gd name="T2" fmla="*/ 56 w 112"/>
                  <a:gd name="T3" fmla="*/ 0 h 24"/>
                  <a:gd name="T4" fmla="*/ 16 w 112"/>
                  <a:gd name="T5" fmla="*/ 5 h 24"/>
                  <a:gd name="T6" fmla="*/ 16 w 112"/>
                  <a:gd name="T7" fmla="*/ 5 h 24"/>
                  <a:gd name="T8" fmla="*/ 14 w 112"/>
                  <a:gd name="T9" fmla="*/ 5 h 24"/>
                  <a:gd name="T10" fmla="*/ 12 w 112"/>
                  <a:gd name="T11" fmla="*/ 6 h 24"/>
                  <a:gd name="T12" fmla="*/ 11 w 112"/>
                  <a:gd name="T13" fmla="*/ 6 h 24"/>
                  <a:gd name="T14" fmla="*/ 8 w 112"/>
                  <a:gd name="T15" fmla="*/ 7 h 24"/>
                  <a:gd name="T16" fmla="*/ 8 w 112"/>
                  <a:gd name="T17" fmla="*/ 7 h 24"/>
                  <a:gd name="T18" fmla="*/ 3 w 112"/>
                  <a:gd name="T19" fmla="*/ 10 h 24"/>
                  <a:gd name="T20" fmla="*/ 3 w 112"/>
                  <a:gd name="T21" fmla="*/ 11 h 24"/>
                  <a:gd name="T22" fmla="*/ 1 w 112"/>
                  <a:gd name="T23" fmla="*/ 12 h 24"/>
                  <a:gd name="T24" fmla="*/ 1 w 112"/>
                  <a:gd name="T25" fmla="*/ 13 h 24"/>
                  <a:gd name="T26" fmla="*/ 0 w 112"/>
                  <a:gd name="T27" fmla="*/ 14 h 24"/>
                  <a:gd name="T28" fmla="*/ 0 w 112"/>
                  <a:gd name="T29" fmla="*/ 15 h 24"/>
                  <a:gd name="T30" fmla="*/ 56 w 112"/>
                  <a:gd name="T31" fmla="*/ 24 h 24"/>
                  <a:gd name="T32" fmla="*/ 112 w 112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24">
                    <a:moveTo>
                      <a:pt x="112" y="15"/>
                    </a:moveTo>
                    <a:cubicBezTo>
                      <a:pt x="111" y="5"/>
                      <a:pt x="79" y="0"/>
                      <a:pt x="56" y="0"/>
                    </a:cubicBezTo>
                    <a:cubicBezTo>
                      <a:pt x="43" y="0"/>
                      <a:pt x="28" y="2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3" y="5"/>
                      <a:pt x="13" y="6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0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8"/>
                      <a:pt x="5" y="9"/>
                      <a:pt x="3" y="10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2" y="11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4" y="18"/>
                      <a:pt x="26" y="24"/>
                      <a:pt x="56" y="24"/>
                    </a:cubicBezTo>
                    <a:cubicBezTo>
                      <a:pt x="86" y="24"/>
                      <a:pt x="108" y="18"/>
                      <a:pt x="11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0B38ADD3-E432-4561-A6D0-155446647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476" y="2468563"/>
                <a:ext cx="198438" cy="36513"/>
              </a:xfrm>
              <a:custGeom>
                <a:avLst/>
                <a:gdLst>
                  <a:gd name="T0" fmla="*/ 0 w 112"/>
                  <a:gd name="T1" fmla="*/ 0 h 20"/>
                  <a:gd name="T2" fmla="*/ 0 w 112"/>
                  <a:gd name="T3" fmla="*/ 11 h 20"/>
                  <a:gd name="T4" fmla="*/ 56 w 112"/>
                  <a:gd name="T5" fmla="*/ 20 h 20"/>
                  <a:gd name="T6" fmla="*/ 112 w 112"/>
                  <a:gd name="T7" fmla="*/ 11 h 20"/>
                  <a:gd name="T8" fmla="*/ 112 w 112"/>
                  <a:gd name="T9" fmla="*/ 0 h 20"/>
                  <a:gd name="T10" fmla="*/ 56 w 112"/>
                  <a:gd name="T11" fmla="*/ 8 h 20"/>
                  <a:gd name="T12" fmla="*/ 0 w 112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0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4" y="14"/>
                      <a:pt x="25" y="20"/>
                      <a:pt x="56" y="20"/>
                    </a:cubicBezTo>
                    <a:cubicBezTo>
                      <a:pt x="87" y="20"/>
                      <a:pt x="108" y="14"/>
                      <a:pt x="112" y="11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98" y="6"/>
                      <a:pt x="68" y="8"/>
                      <a:pt x="56" y="8"/>
                    </a:cubicBezTo>
                    <a:cubicBezTo>
                      <a:pt x="44" y="8"/>
                      <a:pt x="14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B63814C6-5F18-46EC-A9D8-781111343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476" y="2574925"/>
                <a:ext cx="198438" cy="36513"/>
              </a:xfrm>
              <a:custGeom>
                <a:avLst/>
                <a:gdLst>
                  <a:gd name="T0" fmla="*/ 0 w 112"/>
                  <a:gd name="T1" fmla="*/ 0 h 20"/>
                  <a:gd name="T2" fmla="*/ 0 w 112"/>
                  <a:gd name="T3" fmla="*/ 11 h 20"/>
                  <a:gd name="T4" fmla="*/ 56 w 112"/>
                  <a:gd name="T5" fmla="*/ 20 h 20"/>
                  <a:gd name="T6" fmla="*/ 112 w 112"/>
                  <a:gd name="T7" fmla="*/ 11 h 20"/>
                  <a:gd name="T8" fmla="*/ 112 w 112"/>
                  <a:gd name="T9" fmla="*/ 0 h 20"/>
                  <a:gd name="T10" fmla="*/ 56 w 112"/>
                  <a:gd name="T11" fmla="*/ 8 h 20"/>
                  <a:gd name="T12" fmla="*/ 0 w 112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0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4" y="14"/>
                      <a:pt x="25" y="20"/>
                      <a:pt x="56" y="20"/>
                    </a:cubicBezTo>
                    <a:cubicBezTo>
                      <a:pt x="87" y="20"/>
                      <a:pt x="108" y="14"/>
                      <a:pt x="112" y="11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98" y="6"/>
                      <a:pt x="68" y="8"/>
                      <a:pt x="56" y="8"/>
                    </a:cubicBezTo>
                    <a:cubicBezTo>
                      <a:pt x="44" y="8"/>
                      <a:pt x="14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1" descr="This image is an icon of money. ">
                <a:extLst>
                  <a:ext uri="{FF2B5EF4-FFF2-40B4-BE49-F238E27FC236}">
                    <a16:creationId xmlns:a16="http://schemas.microsoft.com/office/drawing/2014/main" id="{7C0363F1-84EE-453F-9BAC-D14149D0C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476" y="2540000"/>
                <a:ext cx="198438" cy="34925"/>
              </a:xfrm>
              <a:custGeom>
                <a:avLst/>
                <a:gdLst>
                  <a:gd name="T0" fmla="*/ 0 w 112"/>
                  <a:gd name="T1" fmla="*/ 0 h 20"/>
                  <a:gd name="T2" fmla="*/ 0 w 112"/>
                  <a:gd name="T3" fmla="*/ 11 h 20"/>
                  <a:gd name="T4" fmla="*/ 56 w 112"/>
                  <a:gd name="T5" fmla="*/ 20 h 20"/>
                  <a:gd name="T6" fmla="*/ 112 w 112"/>
                  <a:gd name="T7" fmla="*/ 11 h 20"/>
                  <a:gd name="T8" fmla="*/ 112 w 112"/>
                  <a:gd name="T9" fmla="*/ 0 h 20"/>
                  <a:gd name="T10" fmla="*/ 56 w 112"/>
                  <a:gd name="T11" fmla="*/ 8 h 20"/>
                  <a:gd name="T12" fmla="*/ 0 w 112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0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4" y="14"/>
                      <a:pt x="25" y="20"/>
                      <a:pt x="56" y="20"/>
                    </a:cubicBezTo>
                    <a:cubicBezTo>
                      <a:pt x="87" y="20"/>
                      <a:pt x="108" y="14"/>
                      <a:pt x="112" y="11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98" y="6"/>
                      <a:pt x="68" y="8"/>
                      <a:pt x="56" y="8"/>
                    </a:cubicBezTo>
                    <a:cubicBezTo>
                      <a:pt x="44" y="8"/>
                      <a:pt x="14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129A06B7-4EEA-470A-8634-B6C9CCA5E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476" y="2505075"/>
                <a:ext cx="198438" cy="34925"/>
              </a:xfrm>
              <a:custGeom>
                <a:avLst/>
                <a:gdLst>
                  <a:gd name="T0" fmla="*/ 0 w 112"/>
                  <a:gd name="T1" fmla="*/ 0 h 20"/>
                  <a:gd name="T2" fmla="*/ 0 w 112"/>
                  <a:gd name="T3" fmla="*/ 11 h 20"/>
                  <a:gd name="T4" fmla="*/ 56 w 112"/>
                  <a:gd name="T5" fmla="*/ 20 h 20"/>
                  <a:gd name="T6" fmla="*/ 112 w 112"/>
                  <a:gd name="T7" fmla="*/ 11 h 20"/>
                  <a:gd name="T8" fmla="*/ 112 w 112"/>
                  <a:gd name="T9" fmla="*/ 0 h 20"/>
                  <a:gd name="T10" fmla="*/ 56 w 112"/>
                  <a:gd name="T11" fmla="*/ 8 h 20"/>
                  <a:gd name="T12" fmla="*/ 0 w 112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0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4" y="14"/>
                      <a:pt x="25" y="20"/>
                      <a:pt x="56" y="20"/>
                    </a:cubicBezTo>
                    <a:cubicBezTo>
                      <a:pt x="87" y="20"/>
                      <a:pt x="108" y="14"/>
                      <a:pt x="112" y="11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98" y="6"/>
                      <a:pt x="68" y="8"/>
                      <a:pt x="56" y="8"/>
                    </a:cubicBezTo>
                    <a:cubicBezTo>
                      <a:pt x="44" y="8"/>
                      <a:pt x="14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F0C3E4-82DC-427C-862D-E5CA52F96DA5}"/>
                </a:ext>
              </a:extLst>
            </p:cNvPr>
            <p:cNvGrpSpPr/>
            <p:nvPr/>
          </p:nvGrpSpPr>
          <p:grpSpPr>
            <a:xfrm>
              <a:off x="7226215" y="2290668"/>
              <a:ext cx="335153" cy="335153"/>
              <a:chOff x="7216775" y="2235200"/>
              <a:chExt cx="446088" cy="446088"/>
            </a:xfrm>
            <a:solidFill>
              <a:schemeClr val="bg1"/>
            </a:solidFill>
            <a:effectLst/>
          </p:grpSpPr>
          <p:sp>
            <p:nvSpPr>
              <p:cNvPr id="31" name="Freeform 16" descr="This image is an icon of a chart. ">
                <a:extLst>
                  <a:ext uri="{FF2B5EF4-FFF2-40B4-BE49-F238E27FC236}">
                    <a16:creationId xmlns:a16="http://schemas.microsoft.com/office/drawing/2014/main" id="{D0F717E4-893B-4BC2-A438-FCF81AAF2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775" y="2384425"/>
                <a:ext cx="446088" cy="296863"/>
              </a:xfrm>
              <a:custGeom>
                <a:avLst/>
                <a:gdLst>
                  <a:gd name="T0" fmla="*/ 236 w 240"/>
                  <a:gd name="T1" fmla="*/ 152 h 160"/>
                  <a:gd name="T2" fmla="*/ 224 w 240"/>
                  <a:gd name="T3" fmla="*/ 152 h 160"/>
                  <a:gd name="T4" fmla="*/ 224 w 240"/>
                  <a:gd name="T5" fmla="*/ 4 h 160"/>
                  <a:gd name="T6" fmla="*/ 220 w 240"/>
                  <a:gd name="T7" fmla="*/ 0 h 160"/>
                  <a:gd name="T8" fmla="*/ 188 w 240"/>
                  <a:gd name="T9" fmla="*/ 0 h 160"/>
                  <a:gd name="T10" fmla="*/ 184 w 240"/>
                  <a:gd name="T11" fmla="*/ 4 h 160"/>
                  <a:gd name="T12" fmla="*/ 184 w 240"/>
                  <a:gd name="T13" fmla="*/ 152 h 160"/>
                  <a:gd name="T14" fmla="*/ 168 w 240"/>
                  <a:gd name="T15" fmla="*/ 152 h 160"/>
                  <a:gd name="T16" fmla="*/ 168 w 240"/>
                  <a:gd name="T17" fmla="*/ 76 h 160"/>
                  <a:gd name="T18" fmla="*/ 164 w 240"/>
                  <a:gd name="T19" fmla="*/ 72 h 160"/>
                  <a:gd name="T20" fmla="*/ 132 w 240"/>
                  <a:gd name="T21" fmla="*/ 72 h 160"/>
                  <a:gd name="T22" fmla="*/ 128 w 240"/>
                  <a:gd name="T23" fmla="*/ 76 h 160"/>
                  <a:gd name="T24" fmla="*/ 128 w 240"/>
                  <a:gd name="T25" fmla="*/ 152 h 160"/>
                  <a:gd name="T26" fmla="*/ 112 w 240"/>
                  <a:gd name="T27" fmla="*/ 152 h 160"/>
                  <a:gd name="T28" fmla="*/ 112 w 240"/>
                  <a:gd name="T29" fmla="*/ 52 h 160"/>
                  <a:gd name="T30" fmla="*/ 108 w 240"/>
                  <a:gd name="T31" fmla="*/ 48 h 160"/>
                  <a:gd name="T32" fmla="*/ 76 w 240"/>
                  <a:gd name="T33" fmla="*/ 48 h 160"/>
                  <a:gd name="T34" fmla="*/ 72 w 240"/>
                  <a:gd name="T35" fmla="*/ 52 h 160"/>
                  <a:gd name="T36" fmla="*/ 72 w 240"/>
                  <a:gd name="T37" fmla="*/ 152 h 160"/>
                  <a:gd name="T38" fmla="*/ 56 w 240"/>
                  <a:gd name="T39" fmla="*/ 152 h 160"/>
                  <a:gd name="T40" fmla="*/ 56 w 240"/>
                  <a:gd name="T41" fmla="*/ 108 h 160"/>
                  <a:gd name="T42" fmla="*/ 52 w 240"/>
                  <a:gd name="T43" fmla="*/ 104 h 160"/>
                  <a:gd name="T44" fmla="*/ 20 w 240"/>
                  <a:gd name="T45" fmla="*/ 104 h 160"/>
                  <a:gd name="T46" fmla="*/ 16 w 240"/>
                  <a:gd name="T47" fmla="*/ 108 h 160"/>
                  <a:gd name="T48" fmla="*/ 16 w 240"/>
                  <a:gd name="T49" fmla="*/ 152 h 160"/>
                  <a:gd name="T50" fmla="*/ 4 w 240"/>
                  <a:gd name="T51" fmla="*/ 152 h 160"/>
                  <a:gd name="T52" fmla="*/ 0 w 240"/>
                  <a:gd name="T53" fmla="*/ 156 h 160"/>
                  <a:gd name="T54" fmla="*/ 4 w 240"/>
                  <a:gd name="T55" fmla="*/ 160 h 160"/>
                  <a:gd name="T56" fmla="*/ 20 w 240"/>
                  <a:gd name="T57" fmla="*/ 160 h 160"/>
                  <a:gd name="T58" fmla="*/ 52 w 240"/>
                  <a:gd name="T59" fmla="*/ 160 h 160"/>
                  <a:gd name="T60" fmla="*/ 76 w 240"/>
                  <a:gd name="T61" fmla="*/ 160 h 160"/>
                  <a:gd name="T62" fmla="*/ 108 w 240"/>
                  <a:gd name="T63" fmla="*/ 160 h 160"/>
                  <a:gd name="T64" fmla="*/ 132 w 240"/>
                  <a:gd name="T65" fmla="*/ 160 h 160"/>
                  <a:gd name="T66" fmla="*/ 164 w 240"/>
                  <a:gd name="T67" fmla="*/ 160 h 160"/>
                  <a:gd name="T68" fmla="*/ 188 w 240"/>
                  <a:gd name="T69" fmla="*/ 160 h 160"/>
                  <a:gd name="T70" fmla="*/ 220 w 240"/>
                  <a:gd name="T71" fmla="*/ 160 h 160"/>
                  <a:gd name="T72" fmla="*/ 236 w 240"/>
                  <a:gd name="T73" fmla="*/ 160 h 160"/>
                  <a:gd name="T74" fmla="*/ 240 w 240"/>
                  <a:gd name="T75" fmla="*/ 156 h 160"/>
                  <a:gd name="T76" fmla="*/ 236 w 240"/>
                  <a:gd name="T77" fmla="*/ 15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0" h="160">
                    <a:moveTo>
                      <a:pt x="236" y="152"/>
                    </a:moveTo>
                    <a:cubicBezTo>
                      <a:pt x="224" y="152"/>
                      <a:pt x="224" y="152"/>
                      <a:pt x="224" y="152"/>
                    </a:cubicBezTo>
                    <a:cubicBezTo>
                      <a:pt x="224" y="4"/>
                      <a:pt x="224" y="4"/>
                      <a:pt x="224" y="4"/>
                    </a:cubicBezTo>
                    <a:cubicBezTo>
                      <a:pt x="224" y="2"/>
                      <a:pt x="222" y="0"/>
                      <a:pt x="220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6" y="0"/>
                      <a:pt x="184" y="2"/>
                      <a:pt x="184" y="4"/>
                    </a:cubicBezTo>
                    <a:cubicBezTo>
                      <a:pt x="184" y="152"/>
                      <a:pt x="184" y="152"/>
                      <a:pt x="184" y="152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68" y="76"/>
                      <a:pt x="168" y="76"/>
                      <a:pt x="168" y="76"/>
                    </a:cubicBezTo>
                    <a:cubicBezTo>
                      <a:pt x="168" y="74"/>
                      <a:pt x="166" y="72"/>
                      <a:pt x="164" y="72"/>
                    </a:cubicBezTo>
                    <a:cubicBezTo>
                      <a:pt x="132" y="72"/>
                      <a:pt x="132" y="72"/>
                      <a:pt x="132" y="72"/>
                    </a:cubicBezTo>
                    <a:cubicBezTo>
                      <a:pt x="130" y="72"/>
                      <a:pt x="128" y="74"/>
                      <a:pt x="128" y="76"/>
                    </a:cubicBezTo>
                    <a:cubicBezTo>
                      <a:pt x="128" y="152"/>
                      <a:pt x="128" y="152"/>
                      <a:pt x="128" y="152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50"/>
                      <a:pt x="110" y="48"/>
                      <a:pt x="108" y="4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4" y="48"/>
                      <a:pt x="72" y="50"/>
                      <a:pt x="72" y="52"/>
                    </a:cubicBezTo>
                    <a:cubicBezTo>
                      <a:pt x="72" y="152"/>
                      <a:pt x="72" y="152"/>
                      <a:pt x="72" y="152"/>
                    </a:cubicBezTo>
                    <a:cubicBezTo>
                      <a:pt x="56" y="152"/>
                      <a:pt x="56" y="152"/>
                      <a:pt x="56" y="152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6"/>
                      <a:pt x="54" y="104"/>
                      <a:pt x="52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18" y="104"/>
                      <a:pt x="16" y="106"/>
                      <a:pt x="16" y="108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4" y="152"/>
                      <a:pt x="4" y="152"/>
                      <a:pt x="4" y="152"/>
                    </a:cubicBezTo>
                    <a:cubicBezTo>
                      <a:pt x="2" y="152"/>
                      <a:pt x="0" y="154"/>
                      <a:pt x="0" y="156"/>
                    </a:cubicBezTo>
                    <a:cubicBezTo>
                      <a:pt x="0" y="158"/>
                      <a:pt x="2" y="160"/>
                      <a:pt x="4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32" y="160"/>
                      <a:pt x="132" y="160"/>
                      <a:pt x="132" y="160"/>
                    </a:cubicBezTo>
                    <a:cubicBezTo>
                      <a:pt x="164" y="160"/>
                      <a:pt x="164" y="160"/>
                      <a:pt x="164" y="160"/>
                    </a:cubicBezTo>
                    <a:cubicBezTo>
                      <a:pt x="188" y="160"/>
                      <a:pt x="188" y="160"/>
                      <a:pt x="188" y="160"/>
                    </a:cubicBezTo>
                    <a:cubicBezTo>
                      <a:pt x="220" y="160"/>
                      <a:pt x="220" y="160"/>
                      <a:pt x="220" y="160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8" y="160"/>
                      <a:pt x="240" y="158"/>
                      <a:pt x="240" y="156"/>
                    </a:cubicBezTo>
                    <a:cubicBezTo>
                      <a:pt x="240" y="154"/>
                      <a:pt x="238" y="152"/>
                      <a:pt x="236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061A6E45-BB1D-4A8A-961A-6B52A2FBF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6938" y="2235200"/>
                <a:ext cx="393700" cy="246063"/>
              </a:xfrm>
              <a:custGeom>
                <a:avLst/>
                <a:gdLst>
                  <a:gd name="T0" fmla="*/ 16 w 212"/>
                  <a:gd name="T1" fmla="*/ 132 h 132"/>
                  <a:gd name="T2" fmla="*/ 32 w 212"/>
                  <a:gd name="T3" fmla="*/ 116 h 132"/>
                  <a:gd name="T4" fmla="*/ 30 w 212"/>
                  <a:gd name="T5" fmla="*/ 109 h 132"/>
                  <a:gd name="T6" fmla="*/ 67 w 212"/>
                  <a:gd name="T7" fmla="*/ 77 h 132"/>
                  <a:gd name="T8" fmla="*/ 76 w 212"/>
                  <a:gd name="T9" fmla="*/ 80 h 132"/>
                  <a:gd name="T10" fmla="*/ 89 w 212"/>
                  <a:gd name="T11" fmla="*/ 73 h 132"/>
                  <a:gd name="T12" fmla="*/ 120 w 212"/>
                  <a:gd name="T13" fmla="*/ 86 h 132"/>
                  <a:gd name="T14" fmla="*/ 120 w 212"/>
                  <a:gd name="T15" fmla="*/ 88 h 132"/>
                  <a:gd name="T16" fmla="*/ 136 w 212"/>
                  <a:gd name="T17" fmla="*/ 104 h 132"/>
                  <a:gd name="T18" fmla="*/ 152 w 212"/>
                  <a:gd name="T19" fmla="*/ 88 h 132"/>
                  <a:gd name="T20" fmla="*/ 149 w 212"/>
                  <a:gd name="T21" fmla="*/ 79 h 132"/>
                  <a:gd name="T22" fmla="*/ 189 w 212"/>
                  <a:gd name="T23" fmla="*/ 30 h 132"/>
                  <a:gd name="T24" fmla="*/ 196 w 212"/>
                  <a:gd name="T25" fmla="*/ 32 h 132"/>
                  <a:gd name="T26" fmla="*/ 212 w 212"/>
                  <a:gd name="T27" fmla="*/ 16 h 132"/>
                  <a:gd name="T28" fmla="*/ 196 w 212"/>
                  <a:gd name="T29" fmla="*/ 0 h 132"/>
                  <a:gd name="T30" fmla="*/ 180 w 212"/>
                  <a:gd name="T31" fmla="*/ 16 h 132"/>
                  <a:gd name="T32" fmla="*/ 183 w 212"/>
                  <a:gd name="T33" fmla="*/ 25 h 132"/>
                  <a:gd name="T34" fmla="*/ 143 w 212"/>
                  <a:gd name="T35" fmla="*/ 74 h 132"/>
                  <a:gd name="T36" fmla="*/ 136 w 212"/>
                  <a:gd name="T37" fmla="*/ 72 h 132"/>
                  <a:gd name="T38" fmla="*/ 123 w 212"/>
                  <a:gd name="T39" fmla="*/ 79 h 132"/>
                  <a:gd name="T40" fmla="*/ 92 w 212"/>
                  <a:gd name="T41" fmla="*/ 66 h 132"/>
                  <a:gd name="T42" fmla="*/ 92 w 212"/>
                  <a:gd name="T43" fmla="*/ 64 h 132"/>
                  <a:gd name="T44" fmla="*/ 76 w 212"/>
                  <a:gd name="T45" fmla="*/ 48 h 132"/>
                  <a:gd name="T46" fmla="*/ 60 w 212"/>
                  <a:gd name="T47" fmla="*/ 64 h 132"/>
                  <a:gd name="T48" fmla="*/ 62 w 212"/>
                  <a:gd name="T49" fmla="*/ 71 h 132"/>
                  <a:gd name="T50" fmla="*/ 25 w 212"/>
                  <a:gd name="T51" fmla="*/ 103 h 132"/>
                  <a:gd name="T52" fmla="*/ 16 w 212"/>
                  <a:gd name="T53" fmla="*/ 100 h 132"/>
                  <a:gd name="T54" fmla="*/ 0 w 212"/>
                  <a:gd name="T55" fmla="*/ 116 h 132"/>
                  <a:gd name="T56" fmla="*/ 16 w 212"/>
                  <a:gd name="T5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2" h="132">
                    <a:moveTo>
                      <a:pt x="16" y="132"/>
                    </a:moveTo>
                    <a:cubicBezTo>
                      <a:pt x="25" y="132"/>
                      <a:pt x="32" y="125"/>
                      <a:pt x="32" y="116"/>
                    </a:cubicBezTo>
                    <a:cubicBezTo>
                      <a:pt x="32" y="113"/>
                      <a:pt x="31" y="111"/>
                      <a:pt x="30" y="109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70" y="79"/>
                      <a:pt x="73" y="80"/>
                      <a:pt x="76" y="80"/>
                    </a:cubicBezTo>
                    <a:cubicBezTo>
                      <a:pt x="81" y="80"/>
                      <a:pt x="86" y="77"/>
                      <a:pt x="89" y="73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7"/>
                      <a:pt x="120" y="87"/>
                      <a:pt x="120" y="88"/>
                    </a:cubicBezTo>
                    <a:cubicBezTo>
                      <a:pt x="120" y="97"/>
                      <a:pt x="127" y="104"/>
                      <a:pt x="136" y="104"/>
                    </a:cubicBezTo>
                    <a:cubicBezTo>
                      <a:pt x="145" y="104"/>
                      <a:pt x="152" y="97"/>
                      <a:pt x="152" y="88"/>
                    </a:cubicBezTo>
                    <a:cubicBezTo>
                      <a:pt x="152" y="85"/>
                      <a:pt x="151" y="81"/>
                      <a:pt x="149" y="79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91" y="31"/>
                      <a:pt x="194" y="32"/>
                      <a:pt x="196" y="32"/>
                    </a:cubicBezTo>
                    <a:cubicBezTo>
                      <a:pt x="205" y="32"/>
                      <a:pt x="212" y="25"/>
                      <a:pt x="212" y="16"/>
                    </a:cubicBezTo>
                    <a:cubicBezTo>
                      <a:pt x="212" y="7"/>
                      <a:pt x="205" y="0"/>
                      <a:pt x="196" y="0"/>
                    </a:cubicBezTo>
                    <a:cubicBezTo>
                      <a:pt x="187" y="0"/>
                      <a:pt x="180" y="7"/>
                      <a:pt x="180" y="16"/>
                    </a:cubicBezTo>
                    <a:cubicBezTo>
                      <a:pt x="180" y="19"/>
                      <a:pt x="181" y="23"/>
                      <a:pt x="183" y="25"/>
                    </a:cubicBezTo>
                    <a:cubicBezTo>
                      <a:pt x="143" y="74"/>
                      <a:pt x="143" y="74"/>
                      <a:pt x="143" y="74"/>
                    </a:cubicBezTo>
                    <a:cubicBezTo>
                      <a:pt x="141" y="73"/>
                      <a:pt x="138" y="72"/>
                      <a:pt x="136" y="72"/>
                    </a:cubicBezTo>
                    <a:cubicBezTo>
                      <a:pt x="131" y="72"/>
                      <a:pt x="126" y="75"/>
                      <a:pt x="123" y="79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65"/>
                      <a:pt x="92" y="65"/>
                      <a:pt x="92" y="64"/>
                    </a:cubicBezTo>
                    <a:cubicBezTo>
                      <a:pt x="92" y="55"/>
                      <a:pt x="85" y="48"/>
                      <a:pt x="76" y="48"/>
                    </a:cubicBezTo>
                    <a:cubicBezTo>
                      <a:pt x="67" y="48"/>
                      <a:pt x="60" y="55"/>
                      <a:pt x="60" y="64"/>
                    </a:cubicBezTo>
                    <a:cubicBezTo>
                      <a:pt x="60" y="67"/>
                      <a:pt x="61" y="69"/>
                      <a:pt x="62" y="71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2" y="101"/>
                      <a:pt x="19" y="100"/>
                      <a:pt x="16" y="100"/>
                    </a:cubicBezTo>
                    <a:cubicBezTo>
                      <a:pt x="7" y="100"/>
                      <a:pt x="0" y="107"/>
                      <a:pt x="0" y="116"/>
                    </a:cubicBezTo>
                    <a:cubicBezTo>
                      <a:pt x="0" y="125"/>
                      <a:pt x="7" y="132"/>
                      <a:pt x="16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A7A1373-6F5C-4BA2-8E1A-5097878CB268}"/>
                </a:ext>
              </a:extLst>
            </p:cNvPr>
            <p:cNvGrpSpPr/>
            <p:nvPr/>
          </p:nvGrpSpPr>
          <p:grpSpPr>
            <a:xfrm>
              <a:off x="4663791" y="4945150"/>
              <a:ext cx="278695" cy="278695"/>
              <a:chOff x="4549775" y="4899025"/>
              <a:chExt cx="455613" cy="455613"/>
            </a:xfrm>
            <a:solidFill>
              <a:schemeClr val="bg1"/>
            </a:solidFill>
            <a:effectLst/>
          </p:grpSpPr>
          <p:sp>
            <p:nvSpPr>
              <p:cNvPr id="34" name="Freeform 21" descr="This image is an icon of a presentation board. ">
                <a:extLst>
                  <a:ext uri="{FF2B5EF4-FFF2-40B4-BE49-F238E27FC236}">
                    <a16:creationId xmlns:a16="http://schemas.microsoft.com/office/drawing/2014/main" id="{B0AB35E0-D347-40DF-B5E3-6F38798D8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9775" y="4899025"/>
                <a:ext cx="455613" cy="455613"/>
              </a:xfrm>
              <a:custGeom>
                <a:avLst/>
                <a:gdLst>
                  <a:gd name="T0" fmla="*/ 236 w 240"/>
                  <a:gd name="T1" fmla="*/ 0 h 240"/>
                  <a:gd name="T2" fmla="*/ 4 w 240"/>
                  <a:gd name="T3" fmla="*/ 0 h 240"/>
                  <a:gd name="T4" fmla="*/ 0 w 240"/>
                  <a:gd name="T5" fmla="*/ 4 h 240"/>
                  <a:gd name="T6" fmla="*/ 0 w 240"/>
                  <a:gd name="T7" fmla="*/ 156 h 240"/>
                  <a:gd name="T8" fmla="*/ 4 w 240"/>
                  <a:gd name="T9" fmla="*/ 160 h 240"/>
                  <a:gd name="T10" fmla="*/ 116 w 240"/>
                  <a:gd name="T11" fmla="*/ 160 h 240"/>
                  <a:gd name="T12" fmla="*/ 116 w 240"/>
                  <a:gd name="T13" fmla="*/ 186 h 240"/>
                  <a:gd name="T14" fmla="*/ 69 w 240"/>
                  <a:gd name="T15" fmla="*/ 233 h 240"/>
                  <a:gd name="T16" fmla="*/ 69 w 240"/>
                  <a:gd name="T17" fmla="*/ 239 h 240"/>
                  <a:gd name="T18" fmla="*/ 75 w 240"/>
                  <a:gd name="T19" fmla="*/ 239 h 240"/>
                  <a:gd name="T20" fmla="*/ 120 w 240"/>
                  <a:gd name="T21" fmla="*/ 194 h 240"/>
                  <a:gd name="T22" fmla="*/ 165 w 240"/>
                  <a:gd name="T23" fmla="*/ 239 h 240"/>
                  <a:gd name="T24" fmla="*/ 168 w 240"/>
                  <a:gd name="T25" fmla="*/ 240 h 240"/>
                  <a:gd name="T26" fmla="*/ 171 w 240"/>
                  <a:gd name="T27" fmla="*/ 239 h 240"/>
                  <a:gd name="T28" fmla="*/ 171 w 240"/>
                  <a:gd name="T29" fmla="*/ 233 h 240"/>
                  <a:gd name="T30" fmla="*/ 124 w 240"/>
                  <a:gd name="T31" fmla="*/ 186 h 240"/>
                  <a:gd name="T32" fmla="*/ 124 w 240"/>
                  <a:gd name="T33" fmla="*/ 160 h 240"/>
                  <a:gd name="T34" fmla="*/ 236 w 240"/>
                  <a:gd name="T35" fmla="*/ 160 h 240"/>
                  <a:gd name="T36" fmla="*/ 240 w 240"/>
                  <a:gd name="T37" fmla="*/ 156 h 240"/>
                  <a:gd name="T38" fmla="*/ 240 w 240"/>
                  <a:gd name="T39" fmla="*/ 4 h 240"/>
                  <a:gd name="T40" fmla="*/ 236 w 240"/>
                  <a:gd name="T41" fmla="*/ 0 h 240"/>
                  <a:gd name="T42" fmla="*/ 216 w 240"/>
                  <a:gd name="T43" fmla="*/ 132 h 240"/>
                  <a:gd name="T44" fmla="*/ 212 w 240"/>
                  <a:gd name="T45" fmla="*/ 136 h 240"/>
                  <a:gd name="T46" fmla="*/ 28 w 240"/>
                  <a:gd name="T47" fmla="*/ 136 h 240"/>
                  <a:gd name="T48" fmla="*/ 24 w 240"/>
                  <a:gd name="T49" fmla="*/ 132 h 240"/>
                  <a:gd name="T50" fmla="*/ 24 w 240"/>
                  <a:gd name="T51" fmla="*/ 84 h 240"/>
                  <a:gd name="T52" fmla="*/ 24 w 240"/>
                  <a:gd name="T53" fmla="*/ 28 h 240"/>
                  <a:gd name="T54" fmla="*/ 28 w 240"/>
                  <a:gd name="T55" fmla="*/ 24 h 240"/>
                  <a:gd name="T56" fmla="*/ 212 w 240"/>
                  <a:gd name="T57" fmla="*/ 24 h 240"/>
                  <a:gd name="T58" fmla="*/ 216 w 240"/>
                  <a:gd name="T59" fmla="*/ 28 h 240"/>
                  <a:gd name="T60" fmla="*/ 216 w 240"/>
                  <a:gd name="T6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0" h="240">
                    <a:moveTo>
                      <a:pt x="23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8"/>
                      <a:pt x="2" y="160"/>
                      <a:pt x="4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69" y="233"/>
                      <a:pt x="69" y="233"/>
                      <a:pt x="69" y="233"/>
                    </a:cubicBezTo>
                    <a:cubicBezTo>
                      <a:pt x="68" y="235"/>
                      <a:pt x="68" y="237"/>
                      <a:pt x="69" y="239"/>
                    </a:cubicBezTo>
                    <a:cubicBezTo>
                      <a:pt x="71" y="240"/>
                      <a:pt x="73" y="240"/>
                      <a:pt x="75" y="239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65" y="239"/>
                      <a:pt x="165" y="239"/>
                      <a:pt x="165" y="239"/>
                    </a:cubicBezTo>
                    <a:cubicBezTo>
                      <a:pt x="166" y="240"/>
                      <a:pt x="167" y="240"/>
                      <a:pt x="168" y="240"/>
                    </a:cubicBezTo>
                    <a:cubicBezTo>
                      <a:pt x="169" y="240"/>
                      <a:pt x="170" y="240"/>
                      <a:pt x="171" y="239"/>
                    </a:cubicBezTo>
                    <a:cubicBezTo>
                      <a:pt x="172" y="237"/>
                      <a:pt x="172" y="235"/>
                      <a:pt x="171" y="233"/>
                    </a:cubicBezTo>
                    <a:cubicBezTo>
                      <a:pt x="124" y="186"/>
                      <a:pt x="124" y="186"/>
                      <a:pt x="124" y="186"/>
                    </a:cubicBezTo>
                    <a:cubicBezTo>
                      <a:pt x="124" y="160"/>
                      <a:pt x="124" y="160"/>
                      <a:pt x="124" y="160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8" y="160"/>
                      <a:pt x="240" y="158"/>
                      <a:pt x="240" y="156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40" y="2"/>
                      <a:pt x="238" y="0"/>
                      <a:pt x="236" y="0"/>
                    </a:cubicBezTo>
                    <a:close/>
                    <a:moveTo>
                      <a:pt x="216" y="132"/>
                    </a:moveTo>
                    <a:cubicBezTo>
                      <a:pt x="216" y="134"/>
                      <a:pt x="214" y="136"/>
                      <a:pt x="212" y="136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26" y="136"/>
                      <a:pt x="24" y="134"/>
                      <a:pt x="24" y="132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6"/>
                      <a:pt x="26" y="24"/>
                      <a:pt x="28" y="24"/>
                    </a:cubicBezTo>
                    <a:cubicBezTo>
                      <a:pt x="212" y="24"/>
                      <a:pt x="212" y="24"/>
                      <a:pt x="212" y="24"/>
                    </a:cubicBezTo>
                    <a:cubicBezTo>
                      <a:pt x="214" y="24"/>
                      <a:pt x="216" y="26"/>
                      <a:pt x="216" y="28"/>
                    </a:cubicBezTo>
                    <a:lnTo>
                      <a:pt x="216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22" descr="This image is an icon of a presentation chart. ">
                <a:extLst>
                  <a:ext uri="{FF2B5EF4-FFF2-40B4-BE49-F238E27FC236}">
                    <a16:creationId xmlns:a16="http://schemas.microsoft.com/office/drawing/2014/main" id="{AD5885CD-3A93-477D-BAB3-BA7A26C97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813" y="4989513"/>
                <a:ext cx="319088" cy="114300"/>
              </a:xfrm>
              <a:custGeom>
                <a:avLst/>
                <a:gdLst>
                  <a:gd name="T0" fmla="*/ 4 w 168"/>
                  <a:gd name="T1" fmla="*/ 40 h 60"/>
                  <a:gd name="T2" fmla="*/ 40 w 168"/>
                  <a:gd name="T3" fmla="*/ 40 h 60"/>
                  <a:gd name="T4" fmla="*/ 43 w 168"/>
                  <a:gd name="T5" fmla="*/ 39 h 60"/>
                  <a:gd name="T6" fmla="*/ 61 w 168"/>
                  <a:gd name="T7" fmla="*/ 20 h 60"/>
                  <a:gd name="T8" fmla="*/ 76 w 168"/>
                  <a:gd name="T9" fmla="*/ 58 h 60"/>
                  <a:gd name="T10" fmla="*/ 79 w 168"/>
                  <a:gd name="T11" fmla="*/ 60 h 60"/>
                  <a:gd name="T12" fmla="*/ 80 w 168"/>
                  <a:gd name="T13" fmla="*/ 60 h 60"/>
                  <a:gd name="T14" fmla="*/ 83 w 168"/>
                  <a:gd name="T15" fmla="*/ 59 h 60"/>
                  <a:gd name="T16" fmla="*/ 108 w 168"/>
                  <a:gd name="T17" fmla="*/ 34 h 60"/>
                  <a:gd name="T18" fmla="*/ 125 w 168"/>
                  <a:gd name="T19" fmla="*/ 51 h 60"/>
                  <a:gd name="T20" fmla="*/ 128 w 168"/>
                  <a:gd name="T21" fmla="*/ 52 h 60"/>
                  <a:gd name="T22" fmla="*/ 131 w 168"/>
                  <a:gd name="T23" fmla="*/ 51 h 60"/>
                  <a:gd name="T24" fmla="*/ 167 w 168"/>
                  <a:gd name="T25" fmla="*/ 7 h 60"/>
                  <a:gd name="T26" fmla="*/ 167 w 168"/>
                  <a:gd name="T27" fmla="*/ 1 h 60"/>
                  <a:gd name="T28" fmla="*/ 161 w 168"/>
                  <a:gd name="T29" fmla="*/ 1 h 60"/>
                  <a:gd name="T30" fmla="*/ 128 w 168"/>
                  <a:gd name="T31" fmla="*/ 42 h 60"/>
                  <a:gd name="T32" fmla="*/ 111 w 168"/>
                  <a:gd name="T33" fmla="*/ 25 h 60"/>
                  <a:gd name="T34" fmla="*/ 105 w 168"/>
                  <a:gd name="T35" fmla="*/ 25 h 60"/>
                  <a:gd name="T36" fmla="*/ 81 w 168"/>
                  <a:gd name="T37" fmla="*/ 49 h 60"/>
                  <a:gd name="T38" fmla="*/ 66 w 168"/>
                  <a:gd name="T39" fmla="*/ 11 h 60"/>
                  <a:gd name="T40" fmla="*/ 63 w 168"/>
                  <a:gd name="T41" fmla="*/ 9 h 60"/>
                  <a:gd name="T42" fmla="*/ 59 w 168"/>
                  <a:gd name="T43" fmla="*/ 10 h 60"/>
                  <a:gd name="T44" fmla="*/ 38 w 168"/>
                  <a:gd name="T45" fmla="*/ 32 h 60"/>
                  <a:gd name="T46" fmla="*/ 4 w 168"/>
                  <a:gd name="T47" fmla="*/ 32 h 60"/>
                  <a:gd name="T48" fmla="*/ 0 w 168"/>
                  <a:gd name="T49" fmla="*/ 36 h 60"/>
                  <a:gd name="T50" fmla="*/ 4 w 168"/>
                  <a:gd name="T51" fmla="*/ 4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" h="60">
                    <a:moveTo>
                      <a:pt x="4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1" y="40"/>
                      <a:pt x="42" y="40"/>
                      <a:pt x="43" y="3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7" y="59"/>
                      <a:pt x="78" y="60"/>
                      <a:pt x="79" y="60"/>
                    </a:cubicBezTo>
                    <a:cubicBezTo>
                      <a:pt x="79" y="60"/>
                      <a:pt x="80" y="60"/>
                      <a:pt x="80" y="60"/>
                    </a:cubicBezTo>
                    <a:cubicBezTo>
                      <a:pt x="81" y="60"/>
                      <a:pt x="82" y="60"/>
                      <a:pt x="83" y="59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26" y="52"/>
                      <a:pt x="127" y="52"/>
                      <a:pt x="128" y="52"/>
                    </a:cubicBezTo>
                    <a:cubicBezTo>
                      <a:pt x="129" y="52"/>
                      <a:pt x="130" y="51"/>
                      <a:pt x="131" y="51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8" y="5"/>
                      <a:pt x="168" y="2"/>
                      <a:pt x="167" y="1"/>
                    </a:cubicBezTo>
                    <a:cubicBezTo>
                      <a:pt x="165" y="0"/>
                      <a:pt x="162" y="0"/>
                      <a:pt x="161" y="1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09" y="24"/>
                      <a:pt x="107" y="24"/>
                      <a:pt x="105" y="25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10"/>
                      <a:pt x="64" y="9"/>
                      <a:pt x="63" y="9"/>
                    </a:cubicBezTo>
                    <a:cubicBezTo>
                      <a:pt x="62" y="8"/>
                      <a:pt x="60" y="9"/>
                      <a:pt x="59" y="1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2" y="32"/>
                      <a:pt x="0" y="34"/>
                      <a:pt x="0" y="36"/>
                    </a:cubicBezTo>
                    <a:cubicBezTo>
                      <a:pt x="0" y="38"/>
                      <a:pt x="2" y="40"/>
                      <a:pt x="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0021336-31BE-4B2A-833E-1614D3DCE5A6}"/>
                </a:ext>
              </a:extLst>
            </p:cNvPr>
            <p:cNvGrpSpPr/>
            <p:nvPr/>
          </p:nvGrpSpPr>
          <p:grpSpPr>
            <a:xfrm>
              <a:off x="7227399" y="4942443"/>
              <a:ext cx="342309" cy="271939"/>
              <a:chOff x="7216775" y="4897437"/>
              <a:chExt cx="455613" cy="361951"/>
            </a:xfrm>
            <a:solidFill>
              <a:schemeClr val="bg1"/>
            </a:solidFill>
            <a:effectLst/>
          </p:grpSpPr>
          <p:sp>
            <p:nvSpPr>
              <p:cNvPr id="37" name="Freeform 26" descr="This image is an icon of a human being. ">
                <a:extLst>
                  <a:ext uri="{FF2B5EF4-FFF2-40B4-BE49-F238E27FC236}">
                    <a16:creationId xmlns:a16="http://schemas.microsoft.com/office/drawing/2014/main" id="{4440B8F8-1462-45D4-814C-968A1CEA7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888" y="4953000"/>
                <a:ext cx="190500" cy="306388"/>
              </a:xfrm>
              <a:custGeom>
                <a:avLst/>
                <a:gdLst>
                  <a:gd name="T0" fmla="*/ 73 w 100"/>
                  <a:gd name="T1" fmla="*/ 97 h 161"/>
                  <a:gd name="T2" fmla="*/ 52 w 100"/>
                  <a:gd name="T3" fmla="*/ 90 h 161"/>
                  <a:gd name="T4" fmla="*/ 52 w 100"/>
                  <a:gd name="T5" fmla="*/ 80 h 161"/>
                  <a:gd name="T6" fmla="*/ 65 w 100"/>
                  <a:gd name="T7" fmla="*/ 59 h 161"/>
                  <a:gd name="T8" fmla="*/ 70 w 100"/>
                  <a:gd name="T9" fmla="*/ 45 h 161"/>
                  <a:gd name="T10" fmla="*/ 68 w 100"/>
                  <a:gd name="T11" fmla="*/ 37 h 161"/>
                  <a:gd name="T12" fmla="*/ 66 w 100"/>
                  <a:gd name="T13" fmla="*/ 34 h 161"/>
                  <a:gd name="T14" fmla="*/ 70 w 100"/>
                  <a:gd name="T15" fmla="*/ 15 h 161"/>
                  <a:gd name="T16" fmla="*/ 41 w 100"/>
                  <a:gd name="T17" fmla="*/ 0 h 161"/>
                  <a:gd name="T18" fmla="*/ 13 w 100"/>
                  <a:gd name="T19" fmla="*/ 11 h 161"/>
                  <a:gd name="T20" fmla="*/ 4 w 100"/>
                  <a:gd name="T21" fmla="*/ 15 h 161"/>
                  <a:gd name="T22" fmla="*/ 5 w 100"/>
                  <a:gd name="T23" fmla="*/ 34 h 161"/>
                  <a:gd name="T24" fmla="*/ 3 w 100"/>
                  <a:gd name="T25" fmla="*/ 37 h 161"/>
                  <a:gd name="T26" fmla="*/ 1 w 100"/>
                  <a:gd name="T27" fmla="*/ 45 h 161"/>
                  <a:gd name="T28" fmla="*/ 6 w 100"/>
                  <a:gd name="T29" fmla="*/ 59 h 161"/>
                  <a:gd name="T30" fmla="*/ 20 w 100"/>
                  <a:gd name="T31" fmla="*/ 80 h 161"/>
                  <a:gd name="T32" fmla="*/ 20 w 100"/>
                  <a:gd name="T33" fmla="*/ 90 h 161"/>
                  <a:gd name="T34" fmla="*/ 12 w 100"/>
                  <a:gd name="T35" fmla="*/ 93 h 161"/>
                  <a:gd name="T36" fmla="*/ 28 w 100"/>
                  <a:gd name="T37" fmla="*/ 113 h 161"/>
                  <a:gd name="T38" fmla="*/ 28 w 100"/>
                  <a:gd name="T39" fmla="*/ 161 h 161"/>
                  <a:gd name="T40" fmla="*/ 96 w 100"/>
                  <a:gd name="T41" fmla="*/ 161 h 161"/>
                  <a:gd name="T42" fmla="*/ 100 w 100"/>
                  <a:gd name="T43" fmla="*/ 157 h 161"/>
                  <a:gd name="T44" fmla="*/ 100 w 100"/>
                  <a:gd name="T45" fmla="*/ 112 h 161"/>
                  <a:gd name="T46" fmla="*/ 73 w 100"/>
                  <a:gd name="T47" fmla="*/ 9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161">
                    <a:moveTo>
                      <a:pt x="73" y="97"/>
                    </a:moveTo>
                    <a:cubicBezTo>
                      <a:pt x="67" y="95"/>
                      <a:pt x="59" y="93"/>
                      <a:pt x="52" y="9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6" y="77"/>
                      <a:pt x="64" y="72"/>
                      <a:pt x="65" y="59"/>
                    </a:cubicBezTo>
                    <a:cubicBezTo>
                      <a:pt x="68" y="56"/>
                      <a:pt x="70" y="51"/>
                      <a:pt x="70" y="45"/>
                    </a:cubicBezTo>
                    <a:cubicBezTo>
                      <a:pt x="70" y="43"/>
                      <a:pt x="69" y="40"/>
                      <a:pt x="68" y="37"/>
                    </a:cubicBezTo>
                    <a:cubicBezTo>
                      <a:pt x="68" y="36"/>
                      <a:pt x="67" y="35"/>
                      <a:pt x="66" y="34"/>
                    </a:cubicBezTo>
                    <a:cubicBezTo>
                      <a:pt x="69" y="30"/>
                      <a:pt x="72" y="22"/>
                      <a:pt x="70" y="15"/>
                    </a:cubicBezTo>
                    <a:cubicBezTo>
                      <a:pt x="66" y="4"/>
                      <a:pt x="52" y="0"/>
                      <a:pt x="41" y="0"/>
                    </a:cubicBezTo>
                    <a:cubicBezTo>
                      <a:pt x="30" y="0"/>
                      <a:pt x="18" y="3"/>
                      <a:pt x="13" y="11"/>
                    </a:cubicBezTo>
                    <a:cubicBezTo>
                      <a:pt x="8" y="11"/>
                      <a:pt x="5" y="13"/>
                      <a:pt x="4" y="15"/>
                    </a:cubicBezTo>
                    <a:cubicBezTo>
                      <a:pt x="0" y="20"/>
                      <a:pt x="3" y="28"/>
                      <a:pt x="5" y="34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1" y="39"/>
                      <a:pt x="1" y="43"/>
                      <a:pt x="1" y="45"/>
                    </a:cubicBezTo>
                    <a:cubicBezTo>
                      <a:pt x="1" y="51"/>
                      <a:pt x="3" y="56"/>
                      <a:pt x="6" y="59"/>
                    </a:cubicBezTo>
                    <a:cubicBezTo>
                      <a:pt x="7" y="71"/>
                      <a:pt x="14" y="77"/>
                      <a:pt x="20" y="80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7" y="91"/>
                      <a:pt x="14" y="92"/>
                      <a:pt x="12" y="93"/>
                    </a:cubicBezTo>
                    <a:cubicBezTo>
                      <a:pt x="22" y="101"/>
                      <a:pt x="28" y="107"/>
                      <a:pt x="28" y="113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96" y="161"/>
                      <a:pt x="96" y="161"/>
                      <a:pt x="96" y="161"/>
                    </a:cubicBezTo>
                    <a:cubicBezTo>
                      <a:pt x="98" y="161"/>
                      <a:pt x="100" y="159"/>
                      <a:pt x="100" y="157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06"/>
                      <a:pt x="92" y="103"/>
                      <a:pt x="73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27" descr="This image is an icon of a human being. ">
                <a:extLst>
                  <a:ext uri="{FF2B5EF4-FFF2-40B4-BE49-F238E27FC236}">
                    <a16:creationId xmlns:a16="http://schemas.microsoft.com/office/drawing/2014/main" id="{911400A2-7778-4011-A9EB-2140EFD1F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775" y="4897437"/>
                <a:ext cx="303213" cy="361951"/>
              </a:xfrm>
              <a:custGeom>
                <a:avLst/>
                <a:gdLst>
                  <a:gd name="T0" fmla="*/ 141 w 160"/>
                  <a:gd name="T1" fmla="*/ 125 h 190"/>
                  <a:gd name="T2" fmla="*/ 104 w 160"/>
                  <a:gd name="T3" fmla="*/ 107 h 190"/>
                  <a:gd name="T4" fmla="*/ 104 w 160"/>
                  <a:gd name="T5" fmla="*/ 94 h 190"/>
                  <a:gd name="T6" fmla="*/ 105 w 160"/>
                  <a:gd name="T7" fmla="*/ 91 h 190"/>
                  <a:gd name="T8" fmla="*/ 113 w 160"/>
                  <a:gd name="T9" fmla="*/ 76 h 190"/>
                  <a:gd name="T10" fmla="*/ 114 w 160"/>
                  <a:gd name="T11" fmla="*/ 72 h 190"/>
                  <a:gd name="T12" fmla="*/ 115 w 160"/>
                  <a:gd name="T13" fmla="*/ 67 h 190"/>
                  <a:gd name="T14" fmla="*/ 120 w 160"/>
                  <a:gd name="T15" fmla="*/ 59 h 190"/>
                  <a:gd name="T16" fmla="*/ 120 w 160"/>
                  <a:gd name="T17" fmla="*/ 58 h 190"/>
                  <a:gd name="T18" fmla="*/ 120 w 160"/>
                  <a:gd name="T19" fmla="*/ 56 h 190"/>
                  <a:gd name="T20" fmla="*/ 118 w 160"/>
                  <a:gd name="T21" fmla="*/ 45 h 190"/>
                  <a:gd name="T22" fmla="*/ 115 w 160"/>
                  <a:gd name="T23" fmla="*/ 42 h 190"/>
                  <a:gd name="T24" fmla="*/ 118 w 160"/>
                  <a:gd name="T25" fmla="*/ 34 h 190"/>
                  <a:gd name="T26" fmla="*/ 119 w 160"/>
                  <a:gd name="T27" fmla="*/ 29 h 190"/>
                  <a:gd name="T28" fmla="*/ 120 w 160"/>
                  <a:gd name="T29" fmla="*/ 24 h 190"/>
                  <a:gd name="T30" fmla="*/ 119 w 160"/>
                  <a:gd name="T31" fmla="*/ 19 h 190"/>
                  <a:gd name="T32" fmla="*/ 118 w 160"/>
                  <a:gd name="T33" fmla="*/ 15 h 190"/>
                  <a:gd name="T34" fmla="*/ 116 w 160"/>
                  <a:gd name="T35" fmla="*/ 13 h 190"/>
                  <a:gd name="T36" fmla="*/ 110 w 160"/>
                  <a:gd name="T37" fmla="*/ 7 h 190"/>
                  <a:gd name="T38" fmla="*/ 108 w 160"/>
                  <a:gd name="T39" fmla="*/ 6 h 190"/>
                  <a:gd name="T40" fmla="*/ 90 w 160"/>
                  <a:gd name="T41" fmla="*/ 1 h 190"/>
                  <a:gd name="T42" fmla="*/ 85 w 160"/>
                  <a:gd name="T43" fmla="*/ 0 h 190"/>
                  <a:gd name="T44" fmla="*/ 78 w 160"/>
                  <a:gd name="T45" fmla="*/ 1 h 190"/>
                  <a:gd name="T46" fmla="*/ 73 w 160"/>
                  <a:gd name="T47" fmla="*/ 2 h 190"/>
                  <a:gd name="T48" fmla="*/ 68 w 160"/>
                  <a:gd name="T49" fmla="*/ 3 h 190"/>
                  <a:gd name="T50" fmla="*/ 65 w 160"/>
                  <a:gd name="T51" fmla="*/ 4 h 190"/>
                  <a:gd name="T52" fmla="*/ 53 w 160"/>
                  <a:gd name="T53" fmla="*/ 13 h 190"/>
                  <a:gd name="T54" fmla="*/ 50 w 160"/>
                  <a:gd name="T55" fmla="*/ 15 h 190"/>
                  <a:gd name="T56" fmla="*/ 46 w 160"/>
                  <a:gd name="T57" fmla="*/ 16 h 190"/>
                  <a:gd name="T58" fmla="*/ 44 w 160"/>
                  <a:gd name="T59" fmla="*/ 17 h 190"/>
                  <a:gd name="T60" fmla="*/ 42 w 160"/>
                  <a:gd name="T61" fmla="*/ 18 h 190"/>
                  <a:gd name="T62" fmla="*/ 40 w 160"/>
                  <a:gd name="T63" fmla="*/ 22 h 190"/>
                  <a:gd name="T64" fmla="*/ 40 w 160"/>
                  <a:gd name="T65" fmla="*/ 24 h 190"/>
                  <a:gd name="T66" fmla="*/ 40 w 160"/>
                  <a:gd name="T67" fmla="*/ 27 h 190"/>
                  <a:gd name="T68" fmla="*/ 40 w 160"/>
                  <a:gd name="T69" fmla="*/ 30 h 190"/>
                  <a:gd name="T70" fmla="*/ 41 w 160"/>
                  <a:gd name="T71" fmla="*/ 33 h 190"/>
                  <a:gd name="T72" fmla="*/ 42 w 160"/>
                  <a:gd name="T73" fmla="*/ 36 h 190"/>
                  <a:gd name="T74" fmla="*/ 44 w 160"/>
                  <a:gd name="T75" fmla="*/ 42 h 190"/>
                  <a:gd name="T76" fmla="*/ 41 w 160"/>
                  <a:gd name="T77" fmla="*/ 45 h 190"/>
                  <a:gd name="T78" fmla="*/ 39 w 160"/>
                  <a:gd name="T79" fmla="*/ 56 h 190"/>
                  <a:gd name="T80" fmla="*/ 39 w 160"/>
                  <a:gd name="T81" fmla="*/ 58 h 190"/>
                  <a:gd name="T82" fmla="*/ 40 w 160"/>
                  <a:gd name="T83" fmla="*/ 59 h 190"/>
                  <a:gd name="T84" fmla="*/ 44 w 160"/>
                  <a:gd name="T85" fmla="*/ 67 h 190"/>
                  <a:gd name="T86" fmla="*/ 46 w 160"/>
                  <a:gd name="T87" fmla="*/ 72 h 190"/>
                  <a:gd name="T88" fmla="*/ 56 w 160"/>
                  <a:gd name="T89" fmla="*/ 92 h 190"/>
                  <a:gd name="T90" fmla="*/ 56 w 160"/>
                  <a:gd name="T91" fmla="*/ 105 h 190"/>
                  <a:gd name="T92" fmla="*/ 21 w 160"/>
                  <a:gd name="T93" fmla="*/ 124 h 190"/>
                  <a:gd name="T94" fmla="*/ 0 w 160"/>
                  <a:gd name="T95" fmla="*/ 142 h 190"/>
                  <a:gd name="T96" fmla="*/ 4 w 160"/>
                  <a:gd name="T97" fmla="*/ 190 h 190"/>
                  <a:gd name="T98" fmla="*/ 156 w 160"/>
                  <a:gd name="T99" fmla="*/ 190 h 190"/>
                  <a:gd name="T100" fmla="*/ 160 w 160"/>
                  <a:gd name="T101" fmla="*/ 186 h 190"/>
                  <a:gd name="T102" fmla="*/ 142 w 160"/>
                  <a:gd name="T103" fmla="*/ 12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0" h="190">
                    <a:moveTo>
                      <a:pt x="142" y="125"/>
                    </a:move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1" y="125"/>
                      <a:pt x="140" y="125"/>
                      <a:pt x="139" y="124"/>
                    </a:cubicBezTo>
                    <a:cubicBezTo>
                      <a:pt x="129" y="118"/>
                      <a:pt x="116" y="112"/>
                      <a:pt x="104" y="107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4" y="92"/>
                      <a:pt x="105" y="92"/>
                      <a:pt x="105" y="91"/>
                    </a:cubicBezTo>
                    <a:cubicBezTo>
                      <a:pt x="105" y="91"/>
                      <a:pt x="105" y="91"/>
                      <a:pt x="105" y="91"/>
                    </a:cubicBezTo>
                    <a:cubicBezTo>
                      <a:pt x="108" y="89"/>
                      <a:pt x="111" y="84"/>
                      <a:pt x="113" y="76"/>
                    </a:cubicBezTo>
                    <a:cubicBezTo>
                      <a:pt x="113" y="75"/>
                      <a:pt x="113" y="74"/>
                      <a:pt x="113" y="74"/>
                    </a:cubicBezTo>
                    <a:cubicBezTo>
                      <a:pt x="113" y="73"/>
                      <a:pt x="113" y="72"/>
                      <a:pt x="114" y="72"/>
                    </a:cubicBezTo>
                    <a:cubicBezTo>
                      <a:pt x="114" y="71"/>
                      <a:pt x="114" y="69"/>
                      <a:pt x="114" y="68"/>
                    </a:cubicBezTo>
                    <a:cubicBezTo>
                      <a:pt x="114" y="68"/>
                      <a:pt x="115" y="67"/>
                      <a:pt x="115" y="67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7" y="65"/>
                      <a:pt x="119" y="63"/>
                      <a:pt x="120" y="59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59"/>
                      <a:pt x="120" y="58"/>
                      <a:pt x="120" y="58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5"/>
                      <a:pt x="120" y="54"/>
                      <a:pt x="120" y="53"/>
                    </a:cubicBezTo>
                    <a:cubicBezTo>
                      <a:pt x="120" y="50"/>
                      <a:pt x="120" y="47"/>
                      <a:pt x="118" y="45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18" y="44"/>
                      <a:pt x="117" y="43"/>
                      <a:pt x="115" y="42"/>
                    </a:cubicBezTo>
                    <a:cubicBezTo>
                      <a:pt x="116" y="41"/>
                      <a:pt x="116" y="41"/>
                      <a:pt x="117" y="40"/>
                    </a:cubicBezTo>
                    <a:cubicBezTo>
                      <a:pt x="117" y="38"/>
                      <a:pt x="118" y="36"/>
                      <a:pt x="118" y="34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19" y="32"/>
                      <a:pt x="119" y="30"/>
                      <a:pt x="119" y="29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20" y="27"/>
                      <a:pt x="120" y="26"/>
                      <a:pt x="120" y="24"/>
                    </a:cubicBezTo>
                    <a:cubicBezTo>
                      <a:pt x="120" y="24"/>
                      <a:pt x="120" y="23"/>
                      <a:pt x="120" y="23"/>
                    </a:cubicBezTo>
                    <a:cubicBezTo>
                      <a:pt x="119" y="22"/>
                      <a:pt x="119" y="20"/>
                      <a:pt x="119" y="19"/>
                    </a:cubicBezTo>
                    <a:cubicBezTo>
                      <a:pt x="119" y="18"/>
                      <a:pt x="118" y="17"/>
                      <a:pt x="118" y="16"/>
                    </a:cubicBezTo>
                    <a:cubicBezTo>
                      <a:pt x="118" y="16"/>
                      <a:pt x="118" y="16"/>
                      <a:pt x="118" y="15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4"/>
                      <a:pt x="117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5" y="10"/>
                      <a:pt x="112" y="8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09" y="6"/>
                      <a:pt x="108" y="6"/>
                      <a:pt x="108" y="6"/>
                    </a:cubicBezTo>
                    <a:cubicBezTo>
                      <a:pt x="102" y="3"/>
                      <a:pt x="96" y="1"/>
                      <a:pt x="90" y="1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89" y="1"/>
                      <a:pt x="88" y="1"/>
                      <a:pt x="87" y="1"/>
                    </a:cubicBezTo>
                    <a:cubicBezTo>
                      <a:pt x="87" y="0"/>
                      <a:pt x="86" y="0"/>
                      <a:pt x="85" y="0"/>
                    </a:cubicBezTo>
                    <a:cubicBezTo>
                      <a:pt x="83" y="0"/>
                      <a:pt x="81" y="1"/>
                      <a:pt x="80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7" y="1"/>
                      <a:pt x="76" y="1"/>
                      <a:pt x="76" y="1"/>
                    </a:cubicBezTo>
                    <a:cubicBezTo>
                      <a:pt x="75" y="1"/>
                      <a:pt x="74" y="1"/>
                      <a:pt x="73" y="2"/>
                    </a:cubicBezTo>
                    <a:cubicBezTo>
                      <a:pt x="72" y="2"/>
                      <a:pt x="72" y="2"/>
                      <a:pt x="71" y="2"/>
                    </a:cubicBezTo>
                    <a:cubicBezTo>
                      <a:pt x="70" y="2"/>
                      <a:pt x="69" y="2"/>
                      <a:pt x="68" y="3"/>
                    </a:cubicBezTo>
                    <a:cubicBezTo>
                      <a:pt x="68" y="3"/>
                      <a:pt x="67" y="3"/>
                      <a:pt x="66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0" y="6"/>
                      <a:pt x="55" y="9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2" y="14"/>
                      <a:pt x="52" y="15"/>
                      <a:pt x="52" y="15"/>
                    </a:cubicBezTo>
                    <a:cubicBezTo>
                      <a:pt x="51" y="15"/>
                      <a:pt x="50" y="15"/>
                      <a:pt x="50" y="15"/>
                    </a:cubicBezTo>
                    <a:cubicBezTo>
                      <a:pt x="49" y="15"/>
                      <a:pt x="48" y="15"/>
                      <a:pt x="47" y="15"/>
                    </a:cubicBezTo>
                    <a:cubicBezTo>
                      <a:pt x="47" y="16"/>
                      <a:pt x="46" y="16"/>
                      <a:pt x="46" y="16"/>
                    </a:cubicBezTo>
                    <a:cubicBezTo>
                      <a:pt x="46" y="16"/>
                      <a:pt x="45" y="16"/>
                      <a:pt x="44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7"/>
                      <a:pt x="43" y="1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9"/>
                      <a:pt x="41" y="19"/>
                      <a:pt x="41" y="19"/>
                    </a:cubicBezTo>
                    <a:cubicBezTo>
                      <a:pt x="41" y="20"/>
                      <a:pt x="40" y="21"/>
                      <a:pt x="40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23"/>
                      <a:pt x="40" y="24"/>
                      <a:pt x="40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6"/>
                      <a:pt x="40" y="26"/>
                      <a:pt x="40" y="27"/>
                    </a:cubicBezTo>
                    <a:cubicBezTo>
                      <a:pt x="40" y="27"/>
                      <a:pt x="40" y="28"/>
                      <a:pt x="40" y="28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2"/>
                      <a:pt x="41" y="32"/>
                      <a:pt x="41" y="33"/>
                    </a:cubicBezTo>
                    <a:cubicBezTo>
                      <a:pt x="41" y="33"/>
                      <a:pt x="41" y="34"/>
                      <a:pt x="41" y="34"/>
                    </a:cubicBezTo>
                    <a:cubicBezTo>
                      <a:pt x="41" y="35"/>
                      <a:pt x="42" y="35"/>
                      <a:pt x="42" y="36"/>
                    </a:cubicBezTo>
                    <a:cubicBezTo>
                      <a:pt x="42" y="36"/>
                      <a:pt x="42" y="37"/>
                      <a:pt x="42" y="37"/>
                    </a:cubicBezTo>
                    <a:cubicBezTo>
                      <a:pt x="43" y="39"/>
                      <a:pt x="43" y="41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3" y="43"/>
                      <a:pt x="42" y="44"/>
                      <a:pt x="41" y="45"/>
                    </a:cubicBezTo>
                    <a:cubicBezTo>
                      <a:pt x="40" y="47"/>
                      <a:pt x="39" y="50"/>
                      <a:pt x="39" y="54"/>
                    </a:cubicBezTo>
                    <a:cubicBezTo>
                      <a:pt x="39" y="54"/>
                      <a:pt x="39" y="55"/>
                      <a:pt x="39" y="56"/>
                    </a:cubicBezTo>
                    <a:cubicBezTo>
                      <a:pt x="39" y="56"/>
                      <a:pt x="39" y="56"/>
                      <a:pt x="39" y="57"/>
                    </a:cubicBezTo>
                    <a:cubicBezTo>
                      <a:pt x="39" y="57"/>
                      <a:pt x="39" y="57"/>
                      <a:pt x="39" y="58"/>
                    </a:cubicBezTo>
                    <a:cubicBezTo>
                      <a:pt x="39" y="58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1" y="63"/>
                      <a:pt x="42" y="65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8"/>
                      <a:pt x="45" y="68"/>
                    </a:cubicBezTo>
                    <a:cubicBezTo>
                      <a:pt x="46" y="70"/>
                      <a:pt x="46" y="71"/>
                      <a:pt x="46" y="72"/>
                    </a:cubicBezTo>
                    <a:cubicBezTo>
                      <a:pt x="46" y="73"/>
                      <a:pt x="46" y="73"/>
                      <a:pt x="46" y="74"/>
                    </a:cubicBezTo>
                    <a:cubicBezTo>
                      <a:pt x="48" y="85"/>
                      <a:pt x="53" y="90"/>
                      <a:pt x="56" y="92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44" y="112"/>
                      <a:pt x="31" y="118"/>
                      <a:pt x="21" y="124"/>
                    </a:cubicBezTo>
                    <a:cubicBezTo>
                      <a:pt x="17" y="127"/>
                      <a:pt x="14" y="128"/>
                      <a:pt x="11" y="130"/>
                    </a:cubicBezTo>
                    <a:cubicBezTo>
                      <a:pt x="4" y="135"/>
                      <a:pt x="0" y="139"/>
                      <a:pt x="0" y="142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8"/>
                      <a:pt x="2" y="190"/>
                      <a:pt x="4" y="190"/>
                    </a:cubicBezTo>
                    <a:cubicBezTo>
                      <a:pt x="116" y="190"/>
                      <a:pt x="116" y="190"/>
                      <a:pt x="116" y="190"/>
                    </a:cubicBezTo>
                    <a:cubicBezTo>
                      <a:pt x="156" y="190"/>
                      <a:pt x="156" y="190"/>
                      <a:pt x="156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cubicBezTo>
                      <a:pt x="160" y="186"/>
                      <a:pt x="160" y="186"/>
                      <a:pt x="160" y="186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60" y="139"/>
                      <a:pt x="154" y="133"/>
                      <a:pt x="142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D88C3CC7-FF16-4EE6-8784-43FED74DD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9454356" y="638960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F030E608-FD0D-40AE-86BB-0A2CCB27BC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9454357" y="3226746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B0A604A2-1672-42C6-B255-3242117397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1175545" y="3226747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7757CDEF-630C-40F7-970E-216E60E635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1175544" y="638961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C01E23-90C8-4759-A5BC-F3CE0BC2D0F9}"/>
              </a:ext>
            </a:extLst>
          </p:cNvPr>
          <p:cNvSpPr txBox="1"/>
          <p:nvPr/>
        </p:nvSpPr>
        <p:spPr>
          <a:xfrm>
            <a:off x="346121" y="2122888"/>
            <a:ext cx="32332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Service Provision</a:t>
            </a:r>
          </a:p>
          <a:p>
            <a:r>
              <a:rPr lang="en-US" sz="1600" dirty="0" smtClean="0"/>
              <a:t>Delivery resources</a:t>
            </a:r>
          </a:p>
          <a:p>
            <a:r>
              <a:rPr lang="en-US" sz="1600" b="1" dirty="0" smtClean="0"/>
              <a:t>How</a:t>
            </a:r>
            <a:r>
              <a:rPr lang="en-US" sz="1600" dirty="0" smtClean="0"/>
              <a:t> it gets done</a:t>
            </a:r>
            <a:endParaRPr lang="en-US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DC3D59-6312-4B09-A47E-217DF86E4CEC}"/>
              </a:ext>
            </a:extLst>
          </p:cNvPr>
          <p:cNvSpPr txBox="1"/>
          <p:nvPr/>
        </p:nvSpPr>
        <p:spPr>
          <a:xfrm>
            <a:off x="8551883" y="2167950"/>
            <a:ext cx="32332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dirty="0" smtClean="0"/>
              <a:t>Asset Management</a:t>
            </a:r>
          </a:p>
          <a:p>
            <a:pPr algn="r"/>
            <a:r>
              <a:rPr lang="en-US" sz="1600" dirty="0" smtClean="0"/>
              <a:t>What needs to be done</a:t>
            </a:r>
          </a:p>
          <a:p>
            <a:pPr algn="r"/>
            <a:r>
              <a:rPr lang="en-US" sz="1600" b="1" dirty="0" smtClean="0"/>
              <a:t>When</a:t>
            </a:r>
            <a:r>
              <a:rPr lang="en-US" sz="1600" dirty="0" smtClean="0"/>
              <a:t> and </a:t>
            </a:r>
            <a:r>
              <a:rPr lang="en-US" sz="1600" b="1" dirty="0" smtClean="0"/>
              <a:t>where</a:t>
            </a:r>
            <a:endParaRPr lang="en-US" sz="16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9B0A24-4AF3-471F-B550-B6ECA0A271C1}"/>
              </a:ext>
            </a:extLst>
          </p:cNvPr>
          <p:cNvSpPr txBox="1"/>
          <p:nvPr/>
        </p:nvSpPr>
        <p:spPr>
          <a:xfrm>
            <a:off x="210356" y="4628267"/>
            <a:ext cx="32332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Asset Governance</a:t>
            </a:r>
          </a:p>
          <a:p>
            <a:r>
              <a:rPr lang="en-US" sz="1600" dirty="0" smtClean="0"/>
              <a:t>Stakeholder interface &amp; corporate direction</a:t>
            </a:r>
          </a:p>
          <a:p>
            <a:r>
              <a:rPr lang="en-US" sz="1600" b="1" dirty="0" smtClean="0"/>
              <a:t>Why</a:t>
            </a:r>
            <a:r>
              <a:rPr lang="en-US" sz="1600" dirty="0" smtClean="0"/>
              <a:t> things need to be done. </a:t>
            </a:r>
            <a:endParaRPr 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6AAE29-2C92-4992-B0FE-57B88E4FBC85}"/>
              </a:ext>
            </a:extLst>
          </p:cNvPr>
          <p:cNvSpPr txBox="1"/>
          <p:nvPr/>
        </p:nvSpPr>
        <p:spPr>
          <a:xfrm>
            <a:off x="8612651" y="4724390"/>
            <a:ext cx="32332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dirty="0" smtClean="0"/>
              <a:t>Customer/Stakeholders</a:t>
            </a:r>
          </a:p>
          <a:p>
            <a:pPr algn="r"/>
            <a:r>
              <a:rPr lang="en-US" sz="1600" b="1" dirty="0" smtClean="0"/>
              <a:t>How</a:t>
            </a:r>
            <a:r>
              <a:rPr lang="en-US" sz="1600" dirty="0" smtClean="0"/>
              <a:t> is the service received</a:t>
            </a:r>
          </a:p>
          <a:p>
            <a:pPr algn="r"/>
            <a:r>
              <a:rPr lang="en-US" sz="1600" dirty="0" smtClean="0"/>
              <a:t>Does the service </a:t>
            </a:r>
            <a:r>
              <a:rPr lang="en-US" sz="1600" b="1" dirty="0" smtClean="0"/>
              <a:t>meet the needs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grpSp>
        <p:nvGrpSpPr>
          <p:cNvPr id="53" name="Group 52" descr="This image is an icon of binoculars. ">
            <a:extLst>
              <a:ext uri="{FF2B5EF4-FFF2-40B4-BE49-F238E27FC236}">
                <a16:creationId xmlns:a16="http://schemas.microsoft.com/office/drawing/2014/main" id="{7AA411C8-A30F-4E87-8335-8474FCDB2DB9}"/>
              </a:ext>
            </a:extLst>
          </p:cNvPr>
          <p:cNvGrpSpPr/>
          <p:nvPr/>
        </p:nvGrpSpPr>
        <p:grpSpPr>
          <a:xfrm>
            <a:off x="5693949" y="3516433"/>
            <a:ext cx="804102" cy="746032"/>
            <a:chOff x="9879013" y="2500313"/>
            <a:chExt cx="285750" cy="265113"/>
          </a:xfrm>
          <a:solidFill>
            <a:schemeClr val="bg2">
              <a:lumMod val="90000"/>
            </a:schemeClr>
          </a:solidFill>
        </p:grpSpPr>
        <p:sp>
          <p:nvSpPr>
            <p:cNvPr id="54" name="Freeform 3859">
              <a:extLst>
                <a:ext uri="{FF2B5EF4-FFF2-40B4-BE49-F238E27FC236}">
                  <a16:creationId xmlns:a16="http://schemas.microsoft.com/office/drawing/2014/main" id="{5609F4E5-2960-4AFA-A9AD-3C7EBEFE8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1413" y="2500313"/>
              <a:ext cx="133350" cy="265113"/>
            </a:xfrm>
            <a:custGeom>
              <a:avLst/>
              <a:gdLst>
                <a:gd name="T0" fmla="*/ 156 w 420"/>
                <a:gd name="T1" fmla="*/ 795 h 832"/>
                <a:gd name="T2" fmla="*/ 95 w 420"/>
                <a:gd name="T3" fmla="*/ 761 h 832"/>
                <a:gd name="T4" fmla="*/ 51 w 420"/>
                <a:gd name="T5" fmla="*/ 708 h 832"/>
                <a:gd name="T6" fmla="*/ 31 w 420"/>
                <a:gd name="T7" fmla="*/ 640 h 832"/>
                <a:gd name="T8" fmla="*/ 38 w 420"/>
                <a:gd name="T9" fmla="*/ 576 h 832"/>
                <a:gd name="T10" fmla="*/ 73 w 420"/>
                <a:gd name="T11" fmla="*/ 517 h 832"/>
                <a:gd name="T12" fmla="*/ 128 w 420"/>
                <a:gd name="T13" fmla="*/ 469 h 832"/>
                <a:gd name="T14" fmla="*/ 186 w 420"/>
                <a:gd name="T15" fmla="*/ 446 h 832"/>
                <a:gd name="T16" fmla="*/ 224 w 420"/>
                <a:gd name="T17" fmla="*/ 444 h 832"/>
                <a:gd name="T18" fmla="*/ 263 w 420"/>
                <a:gd name="T19" fmla="*/ 451 h 832"/>
                <a:gd name="T20" fmla="*/ 300 w 420"/>
                <a:gd name="T21" fmla="*/ 470 h 832"/>
                <a:gd name="T22" fmla="*/ 344 w 420"/>
                <a:gd name="T23" fmla="*/ 505 h 832"/>
                <a:gd name="T24" fmla="*/ 378 w 420"/>
                <a:gd name="T25" fmla="*/ 556 h 832"/>
                <a:gd name="T26" fmla="*/ 390 w 420"/>
                <a:gd name="T27" fmla="*/ 609 h 832"/>
                <a:gd name="T28" fmla="*/ 383 w 420"/>
                <a:gd name="T29" fmla="*/ 676 h 832"/>
                <a:gd name="T30" fmla="*/ 350 w 420"/>
                <a:gd name="T31" fmla="*/ 737 h 832"/>
                <a:gd name="T32" fmla="*/ 296 w 420"/>
                <a:gd name="T33" fmla="*/ 781 h 832"/>
                <a:gd name="T34" fmla="*/ 228 w 420"/>
                <a:gd name="T35" fmla="*/ 802 h 832"/>
                <a:gd name="T36" fmla="*/ 388 w 420"/>
                <a:gd name="T37" fmla="*/ 508 h 832"/>
                <a:gd name="T38" fmla="*/ 208 w 420"/>
                <a:gd name="T39" fmla="*/ 178 h 832"/>
                <a:gd name="T40" fmla="*/ 145 w 420"/>
                <a:gd name="T41" fmla="*/ 20 h 832"/>
                <a:gd name="T42" fmla="*/ 109 w 420"/>
                <a:gd name="T43" fmla="*/ 4 h 832"/>
                <a:gd name="T44" fmla="*/ 66 w 420"/>
                <a:gd name="T45" fmla="*/ 0 h 832"/>
                <a:gd name="T46" fmla="*/ 27 w 420"/>
                <a:gd name="T47" fmla="*/ 11 h 832"/>
                <a:gd name="T48" fmla="*/ 2 w 420"/>
                <a:gd name="T49" fmla="*/ 28 h 832"/>
                <a:gd name="T50" fmla="*/ 0 w 420"/>
                <a:gd name="T51" fmla="*/ 263 h 832"/>
                <a:gd name="T52" fmla="*/ 55 w 420"/>
                <a:gd name="T53" fmla="*/ 273 h 832"/>
                <a:gd name="T54" fmla="*/ 97 w 420"/>
                <a:gd name="T55" fmla="*/ 293 h 832"/>
                <a:gd name="T56" fmla="*/ 125 w 420"/>
                <a:gd name="T57" fmla="*/ 320 h 832"/>
                <a:gd name="T58" fmla="*/ 135 w 420"/>
                <a:gd name="T59" fmla="*/ 352 h 832"/>
                <a:gd name="T60" fmla="*/ 131 w 420"/>
                <a:gd name="T61" fmla="*/ 362 h 832"/>
                <a:gd name="T62" fmla="*/ 120 w 420"/>
                <a:gd name="T63" fmla="*/ 367 h 832"/>
                <a:gd name="T64" fmla="*/ 109 w 420"/>
                <a:gd name="T65" fmla="*/ 362 h 832"/>
                <a:gd name="T66" fmla="*/ 105 w 420"/>
                <a:gd name="T67" fmla="*/ 352 h 832"/>
                <a:gd name="T68" fmla="*/ 97 w 420"/>
                <a:gd name="T69" fmla="*/ 333 h 832"/>
                <a:gd name="T70" fmla="*/ 76 w 420"/>
                <a:gd name="T71" fmla="*/ 315 h 832"/>
                <a:gd name="T72" fmla="*/ 0 w 420"/>
                <a:gd name="T73" fmla="*/ 293 h 832"/>
                <a:gd name="T74" fmla="*/ 2 w 420"/>
                <a:gd name="T75" fmla="*/ 648 h 832"/>
                <a:gd name="T76" fmla="*/ 27 w 420"/>
                <a:gd name="T77" fmla="*/ 725 h 832"/>
                <a:gd name="T78" fmla="*/ 78 w 420"/>
                <a:gd name="T79" fmla="*/ 786 h 832"/>
                <a:gd name="T80" fmla="*/ 149 w 420"/>
                <a:gd name="T81" fmla="*/ 823 h 832"/>
                <a:gd name="T82" fmla="*/ 221 w 420"/>
                <a:gd name="T83" fmla="*/ 832 h 832"/>
                <a:gd name="T84" fmla="*/ 272 w 420"/>
                <a:gd name="T85" fmla="*/ 823 h 832"/>
                <a:gd name="T86" fmla="*/ 344 w 420"/>
                <a:gd name="T87" fmla="*/ 785 h 832"/>
                <a:gd name="T88" fmla="*/ 396 w 420"/>
                <a:gd name="T89" fmla="*/ 723 h 832"/>
                <a:gd name="T90" fmla="*/ 418 w 420"/>
                <a:gd name="T91" fmla="*/ 654 h 832"/>
                <a:gd name="T92" fmla="*/ 420 w 420"/>
                <a:gd name="T93" fmla="*/ 608 h 832"/>
                <a:gd name="T94" fmla="*/ 408 w 420"/>
                <a:gd name="T95" fmla="*/ 55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832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860">
              <a:extLst>
                <a:ext uri="{FF2B5EF4-FFF2-40B4-BE49-F238E27FC236}">
                  <a16:creationId xmlns:a16="http://schemas.microsoft.com/office/drawing/2014/main" id="{F0042405-7464-488A-BBDE-6CA0B1E0F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9013" y="2500313"/>
              <a:ext cx="133350" cy="265113"/>
            </a:xfrm>
            <a:custGeom>
              <a:avLst/>
              <a:gdLst>
                <a:gd name="T0" fmla="*/ 382 w 421"/>
                <a:gd name="T1" fmla="*/ 676 h 832"/>
                <a:gd name="T2" fmla="*/ 349 w 421"/>
                <a:gd name="T3" fmla="*/ 737 h 832"/>
                <a:gd name="T4" fmla="*/ 296 w 421"/>
                <a:gd name="T5" fmla="*/ 781 h 832"/>
                <a:gd name="T6" fmla="*/ 229 w 421"/>
                <a:gd name="T7" fmla="*/ 802 h 832"/>
                <a:gd name="T8" fmla="*/ 157 w 421"/>
                <a:gd name="T9" fmla="*/ 795 h 832"/>
                <a:gd name="T10" fmla="*/ 96 w 421"/>
                <a:gd name="T11" fmla="*/ 761 h 832"/>
                <a:gd name="T12" fmla="*/ 52 w 421"/>
                <a:gd name="T13" fmla="*/ 708 h 832"/>
                <a:gd name="T14" fmla="*/ 30 w 421"/>
                <a:gd name="T15" fmla="*/ 640 h 832"/>
                <a:gd name="T16" fmla="*/ 35 w 421"/>
                <a:gd name="T17" fmla="*/ 582 h 832"/>
                <a:gd name="T18" fmla="*/ 53 w 421"/>
                <a:gd name="T19" fmla="*/ 534 h 832"/>
                <a:gd name="T20" fmla="*/ 103 w 421"/>
                <a:gd name="T21" fmla="*/ 481 h 832"/>
                <a:gd name="T22" fmla="*/ 139 w 421"/>
                <a:gd name="T23" fmla="*/ 459 h 832"/>
                <a:gd name="T24" fmla="*/ 177 w 421"/>
                <a:gd name="T25" fmla="*/ 447 h 832"/>
                <a:gd name="T26" fmla="*/ 216 w 421"/>
                <a:gd name="T27" fmla="*/ 444 h 832"/>
                <a:gd name="T28" fmla="*/ 260 w 421"/>
                <a:gd name="T29" fmla="*/ 454 h 832"/>
                <a:gd name="T30" fmla="*/ 322 w 421"/>
                <a:gd name="T31" fmla="*/ 490 h 832"/>
                <a:gd name="T32" fmla="*/ 368 w 421"/>
                <a:gd name="T33" fmla="*/ 546 h 832"/>
                <a:gd name="T34" fmla="*/ 390 w 421"/>
                <a:gd name="T35" fmla="*/ 607 h 832"/>
                <a:gd name="T36" fmla="*/ 332 w 421"/>
                <a:gd name="T37" fmla="*/ 0 h 832"/>
                <a:gd name="T38" fmla="*/ 292 w 421"/>
                <a:gd name="T39" fmla="*/ 11 h 832"/>
                <a:gd name="T40" fmla="*/ 267 w 421"/>
                <a:gd name="T41" fmla="*/ 28 h 832"/>
                <a:gd name="T42" fmla="*/ 153 w 421"/>
                <a:gd name="T43" fmla="*/ 238 h 832"/>
                <a:gd name="T44" fmla="*/ 30 w 421"/>
                <a:gd name="T45" fmla="*/ 514 h 832"/>
                <a:gd name="T46" fmla="*/ 8 w 421"/>
                <a:gd name="T47" fmla="*/ 565 h 832"/>
                <a:gd name="T48" fmla="*/ 0 w 421"/>
                <a:gd name="T49" fmla="*/ 622 h 832"/>
                <a:gd name="T50" fmla="*/ 5 w 421"/>
                <a:gd name="T51" fmla="*/ 665 h 832"/>
                <a:gd name="T52" fmla="*/ 36 w 421"/>
                <a:gd name="T53" fmla="*/ 740 h 832"/>
                <a:gd name="T54" fmla="*/ 93 w 421"/>
                <a:gd name="T55" fmla="*/ 797 h 832"/>
                <a:gd name="T56" fmla="*/ 168 w 421"/>
                <a:gd name="T57" fmla="*/ 828 h 832"/>
                <a:gd name="T58" fmla="*/ 211 w 421"/>
                <a:gd name="T59" fmla="*/ 832 h 832"/>
                <a:gd name="T60" fmla="*/ 291 w 421"/>
                <a:gd name="T61" fmla="*/ 816 h 832"/>
                <a:gd name="T62" fmla="*/ 358 w 421"/>
                <a:gd name="T63" fmla="*/ 772 h 832"/>
                <a:gd name="T64" fmla="*/ 403 w 421"/>
                <a:gd name="T65" fmla="*/ 708 h 832"/>
                <a:gd name="T66" fmla="*/ 421 w 421"/>
                <a:gd name="T67" fmla="*/ 627 h 832"/>
                <a:gd name="T68" fmla="*/ 398 w 421"/>
                <a:gd name="T69" fmla="*/ 297 h 832"/>
                <a:gd name="T70" fmla="*/ 337 w 421"/>
                <a:gd name="T71" fmla="*/ 320 h 832"/>
                <a:gd name="T72" fmla="*/ 320 w 421"/>
                <a:gd name="T73" fmla="*/ 338 h 832"/>
                <a:gd name="T74" fmla="*/ 316 w 421"/>
                <a:gd name="T75" fmla="*/ 355 h 832"/>
                <a:gd name="T76" fmla="*/ 309 w 421"/>
                <a:gd name="T77" fmla="*/ 365 h 832"/>
                <a:gd name="T78" fmla="*/ 297 w 421"/>
                <a:gd name="T79" fmla="*/ 367 h 832"/>
                <a:gd name="T80" fmla="*/ 288 w 421"/>
                <a:gd name="T81" fmla="*/ 360 h 832"/>
                <a:gd name="T82" fmla="*/ 286 w 421"/>
                <a:gd name="T83" fmla="*/ 343 h 832"/>
                <a:gd name="T84" fmla="*/ 301 w 421"/>
                <a:gd name="T85" fmla="*/ 312 h 832"/>
                <a:gd name="T86" fmla="*/ 333 w 421"/>
                <a:gd name="T87" fmla="*/ 287 h 832"/>
                <a:gd name="T88" fmla="*/ 379 w 421"/>
                <a:gd name="T89" fmla="*/ 270 h 832"/>
                <a:gd name="T90" fmla="*/ 421 w 421"/>
                <a:gd name="T91" fmla="*/ 36 h 832"/>
                <a:gd name="T92" fmla="*/ 417 w 421"/>
                <a:gd name="T93" fmla="*/ 26 h 832"/>
                <a:gd name="T94" fmla="*/ 384 w 421"/>
                <a:gd name="T95" fmla="*/ 6 h 832"/>
                <a:gd name="T96" fmla="*/ 343 w 421"/>
                <a:gd name="T9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832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861">
              <a:extLst>
                <a:ext uri="{FF2B5EF4-FFF2-40B4-BE49-F238E27FC236}">
                  <a16:creationId xmlns:a16="http://schemas.microsoft.com/office/drawing/2014/main" id="{3A526A29-4385-410D-897C-52EA19411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659063"/>
              <a:ext cx="46038" cy="46038"/>
            </a:xfrm>
            <a:custGeom>
              <a:avLst/>
              <a:gdLst>
                <a:gd name="T0" fmla="*/ 2 w 144"/>
                <a:gd name="T1" fmla="*/ 132 h 143"/>
                <a:gd name="T2" fmla="*/ 4 w 144"/>
                <a:gd name="T3" fmla="*/ 137 h 143"/>
                <a:gd name="T4" fmla="*/ 7 w 144"/>
                <a:gd name="T5" fmla="*/ 140 h 143"/>
                <a:gd name="T6" fmla="*/ 12 w 144"/>
                <a:gd name="T7" fmla="*/ 143 h 143"/>
                <a:gd name="T8" fmla="*/ 19 w 144"/>
                <a:gd name="T9" fmla="*/ 143 h 143"/>
                <a:gd name="T10" fmla="*/ 24 w 144"/>
                <a:gd name="T11" fmla="*/ 140 h 143"/>
                <a:gd name="T12" fmla="*/ 28 w 144"/>
                <a:gd name="T13" fmla="*/ 137 h 143"/>
                <a:gd name="T14" fmla="*/ 31 w 144"/>
                <a:gd name="T15" fmla="*/ 132 h 143"/>
                <a:gd name="T16" fmla="*/ 32 w 144"/>
                <a:gd name="T17" fmla="*/ 118 h 143"/>
                <a:gd name="T18" fmla="*/ 35 w 144"/>
                <a:gd name="T19" fmla="*/ 98 h 143"/>
                <a:gd name="T20" fmla="*/ 42 w 144"/>
                <a:gd name="T21" fmla="*/ 81 h 143"/>
                <a:gd name="T22" fmla="*/ 53 w 144"/>
                <a:gd name="T23" fmla="*/ 65 h 143"/>
                <a:gd name="T24" fmla="*/ 67 w 144"/>
                <a:gd name="T25" fmla="*/ 52 h 143"/>
                <a:gd name="T26" fmla="*/ 82 w 144"/>
                <a:gd name="T27" fmla="*/ 41 h 143"/>
                <a:gd name="T28" fmla="*/ 100 w 144"/>
                <a:gd name="T29" fmla="*/ 34 h 143"/>
                <a:gd name="T30" fmla="*/ 120 w 144"/>
                <a:gd name="T31" fmla="*/ 30 h 143"/>
                <a:gd name="T32" fmla="*/ 132 w 144"/>
                <a:gd name="T33" fmla="*/ 30 h 143"/>
                <a:gd name="T34" fmla="*/ 138 w 144"/>
                <a:gd name="T35" fmla="*/ 26 h 143"/>
                <a:gd name="T36" fmla="*/ 142 w 144"/>
                <a:gd name="T37" fmla="*/ 23 h 143"/>
                <a:gd name="T38" fmla="*/ 144 w 144"/>
                <a:gd name="T39" fmla="*/ 18 h 143"/>
                <a:gd name="T40" fmla="*/ 144 w 144"/>
                <a:gd name="T41" fmla="*/ 11 h 143"/>
                <a:gd name="T42" fmla="*/ 142 w 144"/>
                <a:gd name="T43" fmla="*/ 6 h 143"/>
                <a:gd name="T44" fmla="*/ 138 w 144"/>
                <a:gd name="T45" fmla="*/ 2 h 143"/>
                <a:gd name="T46" fmla="*/ 132 w 144"/>
                <a:gd name="T47" fmla="*/ 0 h 143"/>
                <a:gd name="T48" fmla="*/ 116 w 144"/>
                <a:gd name="T49" fmla="*/ 0 h 143"/>
                <a:gd name="T50" fmla="*/ 92 w 144"/>
                <a:gd name="T51" fmla="*/ 5 h 143"/>
                <a:gd name="T52" fmla="*/ 68 w 144"/>
                <a:gd name="T53" fmla="*/ 15 h 143"/>
                <a:gd name="T54" fmla="*/ 48 w 144"/>
                <a:gd name="T55" fmla="*/ 29 h 143"/>
                <a:gd name="T56" fmla="*/ 31 w 144"/>
                <a:gd name="T57" fmla="*/ 46 h 143"/>
                <a:gd name="T58" fmla="*/ 17 w 144"/>
                <a:gd name="T59" fmla="*/ 67 h 143"/>
                <a:gd name="T60" fmla="*/ 7 w 144"/>
                <a:gd name="T61" fmla="*/ 90 h 143"/>
                <a:gd name="T62" fmla="*/ 2 w 144"/>
                <a:gd name="T63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3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862">
              <a:extLst>
                <a:ext uri="{FF2B5EF4-FFF2-40B4-BE49-F238E27FC236}">
                  <a16:creationId xmlns:a16="http://schemas.microsoft.com/office/drawing/2014/main" id="{DD51999E-C893-48A9-8535-6EC975734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659063"/>
              <a:ext cx="44450" cy="46038"/>
            </a:xfrm>
            <a:custGeom>
              <a:avLst/>
              <a:gdLst>
                <a:gd name="T0" fmla="*/ 115 w 144"/>
                <a:gd name="T1" fmla="*/ 0 h 143"/>
                <a:gd name="T2" fmla="*/ 90 w 144"/>
                <a:gd name="T3" fmla="*/ 5 h 143"/>
                <a:gd name="T4" fmla="*/ 66 w 144"/>
                <a:gd name="T5" fmla="*/ 15 h 143"/>
                <a:gd name="T6" fmla="*/ 46 w 144"/>
                <a:gd name="T7" fmla="*/ 29 h 143"/>
                <a:gd name="T8" fmla="*/ 29 w 144"/>
                <a:gd name="T9" fmla="*/ 46 h 143"/>
                <a:gd name="T10" fmla="*/ 15 w 144"/>
                <a:gd name="T11" fmla="*/ 67 h 143"/>
                <a:gd name="T12" fmla="*/ 5 w 144"/>
                <a:gd name="T13" fmla="*/ 90 h 143"/>
                <a:gd name="T14" fmla="*/ 0 w 144"/>
                <a:gd name="T15" fmla="*/ 115 h 143"/>
                <a:gd name="T16" fmla="*/ 0 w 144"/>
                <a:gd name="T17" fmla="*/ 132 h 143"/>
                <a:gd name="T18" fmla="*/ 2 w 144"/>
                <a:gd name="T19" fmla="*/ 137 h 143"/>
                <a:gd name="T20" fmla="*/ 6 w 144"/>
                <a:gd name="T21" fmla="*/ 140 h 143"/>
                <a:gd name="T22" fmla="*/ 12 w 144"/>
                <a:gd name="T23" fmla="*/ 143 h 143"/>
                <a:gd name="T24" fmla="*/ 17 w 144"/>
                <a:gd name="T25" fmla="*/ 143 h 143"/>
                <a:gd name="T26" fmla="*/ 22 w 144"/>
                <a:gd name="T27" fmla="*/ 140 h 143"/>
                <a:gd name="T28" fmla="*/ 27 w 144"/>
                <a:gd name="T29" fmla="*/ 137 h 143"/>
                <a:gd name="T30" fmla="*/ 29 w 144"/>
                <a:gd name="T31" fmla="*/ 132 h 143"/>
                <a:gd name="T32" fmla="*/ 30 w 144"/>
                <a:gd name="T33" fmla="*/ 118 h 143"/>
                <a:gd name="T34" fmla="*/ 34 w 144"/>
                <a:gd name="T35" fmla="*/ 98 h 143"/>
                <a:gd name="T36" fmla="*/ 42 w 144"/>
                <a:gd name="T37" fmla="*/ 81 h 143"/>
                <a:gd name="T38" fmla="*/ 52 w 144"/>
                <a:gd name="T39" fmla="*/ 65 h 143"/>
                <a:gd name="T40" fmla="*/ 65 w 144"/>
                <a:gd name="T41" fmla="*/ 52 h 143"/>
                <a:gd name="T42" fmla="*/ 81 w 144"/>
                <a:gd name="T43" fmla="*/ 41 h 143"/>
                <a:gd name="T44" fmla="*/ 98 w 144"/>
                <a:gd name="T45" fmla="*/ 34 h 143"/>
                <a:gd name="T46" fmla="*/ 118 w 144"/>
                <a:gd name="T47" fmla="*/ 30 h 143"/>
                <a:gd name="T48" fmla="*/ 131 w 144"/>
                <a:gd name="T49" fmla="*/ 30 h 143"/>
                <a:gd name="T50" fmla="*/ 136 w 144"/>
                <a:gd name="T51" fmla="*/ 26 h 143"/>
                <a:gd name="T52" fmla="*/ 140 w 144"/>
                <a:gd name="T53" fmla="*/ 23 h 143"/>
                <a:gd name="T54" fmla="*/ 142 w 144"/>
                <a:gd name="T55" fmla="*/ 18 h 143"/>
                <a:gd name="T56" fmla="*/ 142 w 144"/>
                <a:gd name="T57" fmla="*/ 11 h 143"/>
                <a:gd name="T58" fmla="*/ 140 w 144"/>
                <a:gd name="T59" fmla="*/ 6 h 143"/>
                <a:gd name="T60" fmla="*/ 136 w 144"/>
                <a:gd name="T61" fmla="*/ 2 h 143"/>
                <a:gd name="T62" fmla="*/ 131 w 144"/>
                <a:gd name="T63" fmla="*/ 0 h 143"/>
                <a:gd name="T64" fmla="*/ 129 w 144"/>
                <a:gd name="T6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43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0D6D37-FAFB-4A48-B319-2DCDD9B56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7" idx="1"/>
          </p:cNvCxnSpPr>
          <p:nvPr/>
        </p:nvCxnSpPr>
        <p:spPr>
          <a:xfrm flipH="1" flipV="1">
            <a:off x="8947399" y="3008495"/>
            <a:ext cx="595769" cy="19028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30D6D37-FAFB-4A48-B319-2DCDD9B56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>
            <a:off x="5491485" y="4154812"/>
            <a:ext cx="576772" cy="91003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30D6D37-FAFB-4A48-B319-2DCDD9B56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 flipV="1">
            <a:off x="5460626" y="3421182"/>
            <a:ext cx="539936" cy="19029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0D6D37-FAFB-4A48-B319-2DCDD9B56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 flipV="1">
            <a:off x="5629741" y="1734334"/>
            <a:ext cx="466263" cy="314500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ASSET </a:t>
            </a:r>
            <a:r>
              <a:rPr lang="en-US" sz="3200" dirty="0" smtClean="0">
                <a:latin typeface="+mj-lt"/>
              </a:rPr>
              <a:t>MANAGEMENT POLICY</a:t>
            </a:r>
            <a:endParaRPr lang="en-US" sz="3600" dirty="0">
              <a:latin typeface="+mj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F18BD6A-7A50-4D14-99B3-5C321D74392B}"/>
              </a:ext>
            </a:extLst>
          </p:cNvPr>
          <p:cNvSpPr/>
          <p:nvPr/>
        </p:nvSpPr>
        <p:spPr>
          <a:xfrm>
            <a:off x="1783946" y="1533462"/>
            <a:ext cx="1419225" cy="419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AM Policy and Strategy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2121974-F50C-417B-BF7F-C5A2E6127C52}"/>
              </a:ext>
            </a:extLst>
          </p:cNvPr>
          <p:cNvSpPr/>
          <p:nvPr/>
        </p:nvSpPr>
        <p:spPr>
          <a:xfrm>
            <a:off x="1783947" y="2421831"/>
            <a:ext cx="1419225" cy="419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Define Levels of Service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62D02FB-C308-4ACF-94D8-8906D7A3A925}"/>
              </a:ext>
            </a:extLst>
          </p:cNvPr>
          <p:cNvSpPr/>
          <p:nvPr/>
        </p:nvSpPr>
        <p:spPr>
          <a:xfrm>
            <a:off x="4201399" y="3221150"/>
            <a:ext cx="1419225" cy="4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Maintenance Strategies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929685B-1D4E-4B07-96C2-023D2EFA61DE}"/>
              </a:ext>
            </a:extLst>
          </p:cNvPr>
          <p:cNvSpPr/>
          <p:nvPr/>
        </p:nvSpPr>
        <p:spPr>
          <a:xfrm>
            <a:off x="4201399" y="2414796"/>
            <a:ext cx="1419225" cy="419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Capital Works Strategies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3E1D3EB-19C6-463C-BA3C-70912EBA3AA7}"/>
              </a:ext>
            </a:extLst>
          </p:cNvPr>
          <p:cNvSpPr/>
          <p:nvPr/>
        </p:nvSpPr>
        <p:spPr>
          <a:xfrm>
            <a:off x="4136082" y="1561504"/>
            <a:ext cx="1546257" cy="4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Financial and Funding Strategies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1856F54-C247-481E-B645-9912A2CB5CB1}"/>
              </a:ext>
            </a:extLst>
          </p:cNvPr>
          <p:cNvSpPr/>
          <p:nvPr/>
        </p:nvSpPr>
        <p:spPr>
          <a:xfrm>
            <a:off x="4201399" y="4018176"/>
            <a:ext cx="1419225" cy="419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Operational Strategies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B3D2411-3E3C-4333-B637-78F73AB788B8}"/>
              </a:ext>
            </a:extLst>
          </p:cNvPr>
          <p:cNvSpPr/>
          <p:nvPr/>
        </p:nvSpPr>
        <p:spPr>
          <a:xfrm>
            <a:off x="9543168" y="2817973"/>
            <a:ext cx="1419225" cy="419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Service Delivery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5D12A48-D06E-451A-A587-30F165FF0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87" idx="2"/>
            <a:endCxn id="88" idx="0"/>
          </p:cNvCxnSpPr>
          <p:nvPr/>
        </p:nvCxnSpPr>
        <p:spPr>
          <a:xfrm>
            <a:off x="2493559" y="1952562"/>
            <a:ext cx="1" cy="469269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A130D89-F681-4A3B-9049-9C37FC9CC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88" idx="2"/>
            <a:endCxn id="89" idx="0"/>
          </p:cNvCxnSpPr>
          <p:nvPr/>
        </p:nvCxnSpPr>
        <p:spPr>
          <a:xfrm>
            <a:off x="2493560" y="2840931"/>
            <a:ext cx="2" cy="219160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032CE92-3197-44A3-A31A-981D7C2CE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1" idx="1"/>
            <a:endCxn id="90" idx="3"/>
          </p:cNvCxnSpPr>
          <p:nvPr/>
        </p:nvCxnSpPr>
        <p:spPr>
          <a:xfrm flipH="1" flipV="1">
            <a:off x="3211141" y="3430697"/>
            <a:ext cx="990258" cy="3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C3B028D-85D5-4E3C-98E6-C2DDA408C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3" idx="2"/>
            <a:endCxn id="92" idx="0"/>
          </p:cNvCxnSpPr>
          <p:nvPr/>
        </p:nvCxnSpPr>
        <p:spPr>
          <a:xfrm>
            <a:off x="4909211" y="1980604"/>
            <a:ext cx="1801" cy="4341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711ED3C-D7AD-42D4-9687-292E16267E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2" idx="2"/>
            <a:endCxn id="91" idx="0"/>
          </p:cNvCxnSpPr>
          <p:nvPr/>
        </p:nvCxnSpPr>
        <p:spPr>
          <a:xfrm>
            <a:off x="4911012" y="2833896"/>
            <a:ext cx="0" cy="38725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4BDC773-99C9-4AA8-8028-E8372CB25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4" idx="2"/>
          </p:cNvCxnSpPr>
          <p:nvPr/>
        </p:nvCxnSpPr>
        <p:spPr>
          <a:xfrm>
            <a:off x="4911012" y="4437276"/>
            <a:ext cx="0" cy="85683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388A474-93BB-447A-97FB-53185800D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82732" y="5294110"/>
            <a:ext cx="4679152" cy="1030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74D43FD-18AD-46B6-9289-88193B4F4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endCxn id="94" idx="0"/>
          </p:cNvCxnSpPr>
          <p:nvPr/>
        </p:nvCxnSpPr>
        <p:spPr>
          <a:xfrm flipH="1">
            <a:off x="4911012" y="3640247"/>
            <a:ext cx="3110" cy="37792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B141192B-B52E-4C38-8B5F-C21751B795F6}"/>
              </a:ext>
            </a:extLst>
          </p:cNvPr>
          <p:cNvSpPr txBox="1"/>
          <p:nvPr/>
        </p:nvSpPr>
        <p:spPr>
          <a:xfrm>
            <a:off x="5210318" y="5378468"/>
            <a:ext cx="3499474" cy="86177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Asset Management includes a broad range of people and departments within the organization. Your Asset Management Policy needs to reflect the various roles of those actors.  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7" name="Freeform 3518" descr="This image is an icon of an inbox. ">
            <a:extLst>
              <a:ext uri="{FF2B5EF4-FFF2-40B4-BE49-F238E27FC236}">
                <a16:creationId xmlns:a16="http://schemas.microsoft.com/office/drawing/2014/main" id="{21764520-7BD4-46C9-89F1-B8816020D453}"/>
              </a:ext>
            </a:extLst>
          </p:cNvPr>
          <p:cNvSpPr>
            <a:spLocks noEditPoints="1"/>
          </p:cNvSpPr>
          <p:nvPr/>
        </p:nvSpPr>
        <p:spPr bwMode="auto">
          <a:xfrm>
            <a:off x="4531525" y="5671243"/>
            <a:ext cx="287337" cy="276225"/>
          </a:xfrm>
          <a:custGeom>
            <a:avLst/>
            <a:gdLst>
              <a:gd name="T0" fmla="*/ 482 w 720"/>
              <a:gd name="T1" fmla="*/ 464 h 696"/>
              <a:gd name="T2" fmla="*/ 476 w 720"/>
              <a:gd name="T3" fmla="*/ 523 h 696"/>
              <a:gd name="T4" fmla="*/ 451 w 720"/>
              <a:gd name="T5" fmla="*/ 549 h 696"/>
              <a:gd name="T6" fmla="*/ 295 w 720"/>
              <a:gd name="T7" fmla="*/ 553 h 696"/>
              <a:gd name="T8" fmla="*/ 275 w 720"/>
              <a:gd name="T9" fmla="*/ 542 h 696"/>
              <a:gd name="T10" fmla="*/ 264 w 720"/>
              <a:gd name="T11" fmla="*/ 512 h 696"/>
              <a:gd name="T12" fmla="*/ 261 w 720"/>
              <a:gd name="T13" fmla="*/ 460 h 696"/>
              <a:gd name="T14" fmla="*/ 127 w 720"/>
              <a:gd name="T15" fmla="*/ 312 h 696"/>
              <a:gd name="T16" fmla="*/ 148 w 720"/>
              <a:gd name="T17" fmla="*/ 416 h 696"/>
              <a:gd name="T18" fmla="*/ 569 w 720"/>
              <a:gd name="T19" fmla="*/ 419 h 696"/>
              <a:gd name="T20" fmla="*/ 577 w 720"/>
              <a:gd name="T21" fmla="*/ 312 h 696"/>
              <a:gd name="T22" fmla="*/ 254 w 720"/>
              <a:gd name="T23" fmla="*/ 339 h 696"/>
              <a:gd name="T24" fmla="*/ 478 w 720"/>
              <a:gd name="T25" fmla="*/ 347 h 696"/>
              <a:gd name="T26" fmla="*/ 471 w 720"/>
              <a:gd name="T27" fmla="*/ 363 h 696"/>
              <a:gd name="T28" fmla="*/ 245 w 720"/>
              <a:gd name="T29" fmla="*/ 360 h 696"/>
              <a:gd name="T30" fmla="*/ 245 w 720"/>
              <a:gd name="T31" fmla="*/ 343 h 696"/>
              <a:gd name="T32" fmla="*/ 466 w 720"/>
              <a:gd name="T33" fmla="*/ 265 h 696"/>
              <a:gd name="T34" fmla="*/ 479 w 720"/>
              <a:gd name="T35" fmla="*/ 276 h 696"/>
              <a:gd name="T36" fmla="*/ 466 w 720"/>
              <a:gd name="T37" fmla="*/ 288 h 696"/>
              <a:gd name="T38" fmla="*/ 243 w 720"/>
              <a:gd name="T39" fmla="*/ 282 h 696"/>
              <a:gd name="T40" fmla="*/ 249 w 720"/>
              <a:gd name="T41" fmla="*/ 265 h 696"/>
              <a:gd name="T42" fmla="*/ 471 w 720"/>
              <a:gd name="T43" fmla="*/ 193 h 696"/>
              <a:gd name="T44" fmla="*/ 478 w 720"/>
              <a:gd name="T45" fmla="*/ 208 h 696"/>
              <a:gd name="T46" fmla="*/ 254 w 720"/>
              <a:gd name="T47" fmla="*/ 216 h 696"/>
              <a:gd name="T48" fmla="*/ 243 w 720"/>
              <a:gd name="T49" fmla="*/ 205 h 696"/>
              <a:gd name="T50" fmla="*/ 254 w 720"/>
              <a:gd name="T51" fmla="*/ 192 h 696"/>
              <a:gd name="T52" fmla="*/ 293 w 720"/>
              <a:gd name="T53" fmla="*/ 76 h 696"/>
              <a:gd name="T54" fmla="*/ 293 w 720"/>
              <a:gd name="T55" fmla="*/ 93 h 696"/>
              <a:gd name="T56" fmla="*/ 249 w 720"/>
              <a:gd name="T57" fmla="*/ 95 h 696"/>
              <a:gd name="T58" fmla="*/ 243 w 720"/>
              <a:gd name="T59" fmla="*/ 80 h 696"/>
              <a:gd name="T60" fmla="*/ 315 w 720"/>
              <a:gd name="T61" fmla="*/ 120 h 696"/>
              <a:gd name="T62" fmla="*/ 478 w 720"/>
              <a:gd name="T63" fmla="*/ 128 h 696"/>
              <a:gd name="T64" fmla="*/ 471 w 720"/>
              <a:gd name="T65" fmla="*/ 143 h 696"/>
              <a:gd name="T66" fmla="*/ 307 w 720"/>
              <a:gd name="T67" fmla="*/ 140 h 696"/>
              <a:gd name="T68" fmla="*/ 307 w 720"/>
              <a:gd name="T69" fmla="*/ 124 h 696"/>
              <a:gd name="T70" fmla="*/ 720 w 720"/>
              <a:gd name="T71" fmla="*/ 467 h 696"/>
              <a:gd name="T72" fmla="*/ 719 w 720"/>
              <a:gd name="T73" fmla="*/ 463 h 696"/>
              <a:gd name="T74" fmla="*/ 606 w 720"/>
              <a:gd name="T75" fmla="*/ 289 h 696"/>
              <a:gd name="T76" fmla="*/ 577 w 720"/>
              <a:gd name="T77" fmla="*/ 12 h 696"/>
              <a:gd name="T78" fmla="*/ 565 w 720"/>
              <a:gd name="T79" fmla="*/ 0 h 696"/>
              <a:gd name="T80" fmla="*/ 145 w 720"/>
              <a:gd name="T81" fmla="*/ 7 h 696"/>
              <a:gd name="T82" fmla="*/ 117 w 720"/>
              <a:gd name="T83" fmla="*/ 289 h 696"/>
              <a:gd name="T84" fmla="*/ 1 w 720"/>
              <a:gd name="T85" fmla="*/ 463 h 696"/>
              <a:gd name="T86" fmla="*/ 0 w 720"/>
              <a:gd name="T87" fmla="*/ 465 h 696"/>
              <a:gd name="T88" fmla="*/ 0 w 720"/>
              <a:gd name="T89" fmla="*/ 469 h 696"/>
              <a:gd name="T90" fmla="*/ 8 w 720"/>
              <a:gd name="T91" fmla="*/ 696 h 696"/>
              <a:gd name="T92" fmla="*/ 718 w 720"/>
              <a:gd name="T93" fmla="*/ 694 h 696"/>
              <a:gd name="T94" fmla="*/ 720 w 720"/>
              <a:gd name="T95" fmla="*/ 468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0" h="696">
                <a:moveTo>
                  <a:pt x="493" y="456"/>
                </a:moveTo>
                <a:lnTo>
                  <a:pt x="488" y="458"/>
                </a:lnTo>
                <a:lnTo>
                  <a:pt x="484" y="460"/>
                </a:lnTo>
                <a:lnTo>
                  <a:pt x="482" y="464"/>
                </a:lnTo>
                <a:lnTo>
                  <a:pt x="480" y="469"/>
                </a:lnTo>
                <a:lnTo>
                  <a:pt x="480" y="505"/>
                </a:lnTo>
                <a:lnTo>
                  <a:pt x="479" y="514"/>
                </a:lnTo>
                <a:lnTo>
                  <a:pt x="476" y="523"/>
                </a:lnTo>
                <a:lnTo>
                  <a:pt x="473" y="532"/>
                </a:lnTo>
                <a:lnTo>
                  <a:pt x="466" y="538"/>
                </a:lnTo>
                <a:lnTo>
                  <a:pt x="460" y="545"/>
                </a:lnTo>
                <a:lnTo>
                  <a:pt x="451" y="549"/>
                </a:lnTo>
                <a:lnTo>
                  <a:pt x="442" y="551"/>
                </a:lnTo>
                <a:lnTo>
                  <a:pt x="433" y="553"/>
                </a:lnTo>
                <a:lnTo>
                  <a:pt x="300" y="553"/>
                </a:lnTo>
                <a:lnTo>
                  <a:pt x="295" y="553"/>
                </a:lnTo>
                <a:lnTo>
                  <a:pt x="290" y="551"/>
                </a:lnTo>
                <a:lnTo>
                  <a:pt x="285" y="550"/>
                </a:lnTo>
                <a:lnTo>
                  <a:pt x="281" y="547"/>
                </a:lnTo>
                <a:lnTo>
                  <a:pt x="275" y="542"/>
                </a:lnTo>
                <a:lnTo>
                  <a:pt x="271" y="536"/>
                </a:lnTo>
                <a:lnTo>
                  <a:pt x="267" y="528"/>
                </a:lnTo>
                <a:lnTo>
                  <a:pt x="266" y="519"/>
                </a:lnTo>
                <a:lnTo>
                  <a:pt x="264" y="512"/>
                </a:lnTo>
                <a:lnTo>
                  <a:pt x="264" y="505"/>
                </a:lnTo>
                <a:lnTo>
                  <a:pt x="264" y="469"/>
                </a:lnTo>
                <a:lnTo>
                  <a:pt x="263" y="464"/>
                </a:lnTo>
                <a:lnTo>
                  <a:pt x="261" y="460"/>
                </a:lnTo>
                <a:lnTo>
                  <a:pt x="257" y="458"/>
                </a:lnTo>
                <a:lnTo>
                  <a:pt x="252" y="456"/>
                </a:lnTo>
                <a:lnTo>
                  <a:pt x="33" y="456"/>
                </a:lnTo>
                <a:lnTo>
                  <a:pt x="127" y="312"/>
                </a:lnTo>
                <a:lnTo>
                  <a:pt x="144" y="312"/>
                </a:lnTo>
                <a:lnTo>
                  <a:pt x="144" y="409"/>
                </a:lnTo>
                <a:lnTo>
                  <a:pt x="145" y="413"/>
                </a:lnTo>
                <a:lnTo>
                  <a:pt x="148" y="416"/>
                </a:lnTo>
                <a:lnTo>
                  <a:pt x="151" y="419"/>
                </a:lnTo>
                <a:lnTo>
                  <a:pt x="157" y="420"/>
                </a:lnTo>
                <a:lnTo>
                  <a:pt x="565" y="420"/>
                </a:lnTo>
                <a:lnTo>
                  <a:pt x="569" y="419"/>
                </a:lnTo>
                <a:lnTo>
                  <a:pt x="573" y="416"/>
                </a:lnTo>
                <a:lnTo>
                  <a:pt x="575" y="413"/>
                </a:lnTo>
                <a:lnTo>
                  <a:pt x="577" y="409"/>
                </a:lnTo>
                <a:lnTo>
                  <a:pt x="577" y="312"/>
                </a:lnTo>
                <a:lnTo>
                  <a:pt x="595" y="312"/>
                </a:lnTo>
                <a:lnTo>
                  <a:pt x="687" y="456"/>
                </a:lnTo>
                <a:lnTo>
                  <a:pt x="493" y="456"/>
                </a:lnTo>
                <a:close/>
                <a:moveTo>
                  <a:pt x="254" y="339"/>
                </a:moveTo>
                <a:lnTo>
                  <a:pt x="466" y="339"/>
                </a:lnTo>
                <a:lnTo>
                  <a:pt x="471" y="341"/>
                </a:lnTo>
                <a:lnTo>
                  <a:pt x="475" y="343"/>
                </a:lnTo>
                <a:lnTo>
                  <a:pt x="478" y="347"/>
                </a:lnTo>
                <a:lnTo>
                  <a:pt x="479" y="351"/>
                </a:lnTo>
                <a:lnTo>
                  <a:pt x="478" y="356"/>
                </a:lnTo>
                <a:lnTo>
                  <a:pt x="475" y="360"/>
                </a:lnTo>
                <a:lnTo>
                  <a:pt x="471" y="363"/>
                </a:lnTo>
                <a:lnTo>
                  <a:pt x="466" y="364"/>
                </a:lnTo>
                <a:lnTo>
                  <a:pt x="254" y="364"/>
                </a:lnTo>
                <a:lnTo>
                  <a:pt x="249" y="363"/>
                </a:lnTo>
                <a:lnTo>
                  <a:pt x="245" y="360"/>
                </a:lnTo>
                <a:lnTo>
                  <a:pt x="243" y="356"/>
                </a:lnTo>
                <a:lnTo>
                  <a:pt x="243" y="351"/>
                </a:lnTo>
                <a:lnTo>
                  <a:pt x="243" y="347"/>
                </a:lnTo>
                <a:lnTo>
                  <a:pt x="245" y="343"/>
                </a:lnTo>
                <a:lnTo>
                  <a:pt x="249" y="341"/>
                </a:lnTo>
                <a:lnTo>
                  <a:pt x="254" y="339"/>
                </a:lnTo>
                <a:close/>
                <a:moveTo>
                  <a:pt x="254" y="265"/>
                </a:moveTo>
                <a:lnTo>
                  <a:pt x="466" y="265"/>
                </a:lnTo>
                <a:lnTo>
                  <a:pt x="471" y="265"/>
                </a:lnTo>
                <a:lnTo>
                  <a:pt x="475" y="268"/>
                </a:lnTo>
                <a:lnTo>
                  <a:pt x="478" y="271"/>
                </a:lnTo>
                <a:lnTo>
                  <a:pt x="479" y="276"/>
                </a:lnTo>
                <a:lnTo>
                  <a:pt x="478" y="282"/>
                </a:lnTo>
                <a:lnTo>
                  <a:pt x="475" y="285"/>
                </a:lnTo>
                <a:lnTo>
                  <a:pt x="471" y="288"/>
                </a:lnTo>
                <a:lnTo>
                  <a:pt x="466" y="288"/>
                </a:lnTo>
                <a:lnTo>
                  <a:pt x="254" y="288"/>
                </a:lnTo>
                <a:lnTo>
                  <a:pt x="249" y="288"/>
                </a:lnTo>
                <a:lnTo>
                  <a:pt x="245" y="284"/>
                </a:lnTo>
                <a:lnTo>
                  <a:pt x="243" y="282"/>
                </a:lnTo>
                <a:lnTo>
                  <a:pt x="243" y="276"/>
                </a:lnTo>
                <a:lnTo>
                  <a:pt x="243" y="271"/>
                </a:lnTo>
                <a:lnTo>
                  <a:pt x="245" y="268"/>
                </a:lnTo>
                <a:lnTo>
                  <a:pt x="249" y="265"/>
                </a:lnTo>
                <a:lnTo>
                  <a:pt x="254" y="265"/>
                </a:lnTo>
                <a:close/>
                <a:moveTo>
                  <a:pt x="254" y="192"/>
                </a:moveTo>
                <a:lnTo>
                  <a:pt x="466" y="192"/>
                </a:lnTo>
                <a:lnTo>
                  <a:pt x="471" y="193"/>
                </a:lnTo>
                <a:lnTo>
                  <a:pt x="475" y="196"/>
                </a:lnTo>
                <a:lnTo>
                  <a:pt x="478" y="199"/>
                </a:lnTo>
                <a:lnTo>
                  <a:pt x="479" y="205"/>
                </a:lnTo>
                <a:lnTo>
                  <a:pt x="478" y="208"/>
                </a:lnTo>
                <a:lnTo>
                  <a:pt x="475" y="212"/>
                </a:lnTo>
                <a:lnTo>
                  <a:pt x="471" y="215"/>
                </a:lnTo>
                <a:lnTo>
                  <a:pt x="466" y="216"/>
                </a:lnTo>
                <a:lnTo>
                  <a:pt x="254" y="216"/>
                </a:lnTo>
                <a:lnTo>
                  <a:pt x="249" y="215"/>
                </a:lnTo>
                <a:lnTo>
                  <a:pt x="245" y="212"/>
                </a:lnTo>
                <a:lnTo>
                  <a:pt x="243" y="208"/>
                </a:lnTo>
                <a:lnTo>
                  <a:pt x="243" y="205"/>
                </a:lnTo>
                <a:lnTo>
                  <a:pt x="243" y="199"/>
                </a:lnTo>
                <a:lnTo>
                  <a:pt x="245" y="196"/>
                </a:lnTo>
                <a:lnTo>
                  <a:pt x="249" y="193"/>
                </a:lnTo>
                <a:lnTo>
                  <a:pt x="254" y="192"/>
                </a:lnTo>
                <a:close/>
                <a:moveTo>
                  <a:pt x="254" y="72"/>
                </a:moveTo>
                <a:lnTo>
                  <a:pt x="285" y="72"/>
                </a:lnTo>
                <a:lnTo>
                  <a:pt x="289" y="74"/>
                </a:lnTo>
                <a:lnTo>
                  <a:pt x="293" y="76"/>
                </a:lnTo>
                <a:lnTo>
                  <a:pt x="295" y="80"/>
                </a:lnTo>
                <a:lnTo>
                  <a:pt x="297" y="84"/>
                </a:lnTo>
                <a:lnTo>
                  <a:pt x="295" y="89"/>
                </a:lnTo>
                <a:lnTo>
                  <a:pt x="293" y="93"/>
                </a:lnTo>
                <a:lnTo>
                  <a:pt x="289" y="95"/>
                </a:lnTo>
                <a:lnTo>
                  <a:pt x="285" y="97"/>
                </a:lnTo>
                <a:lnTo>
                  <a:pt x="254" y="95"/>
                </a:lnTo>
                <a:lnTo>
                  <a:pt x="249" y="95"/>
                </a:lnTo>
                <a:lnTo>
                  <a:pt x="245" y="93"/>
                </a:lnTo>
                <a:lnTo>
                  <a:pt x="243" y="89"/>
                </a:lnTo>
                <a:lnTo>
                  <a:pt x="243" y="84"/>
                </a:lnTo>
                <a:lnTo>
                  <a:pt x="243" y="80"/>
                </a:lnTo>
                <a:lnTo>
                  <a:pt x="245" y="76"/>
                </a:lnTo>
                <a:lnTo>
                  <a:pt x="249" y="74"/>
                </a:lnTo>
                <a:lnTo>
                  <a:pt x="254" y="72"/>
                </a:lnTo>
                <a:close/>
                <a:moveTo>
                  <a:pt x="315" y="120"/>
                </a:moveTo>
                <a:lnTo>
                  <a:pt x="466" y="120"/>
                </a:lnTo>
                <a:lnTo>
                  <a:pt x="471" y="121"/>
                </a:lnTo>
                <a:lnTo>
                  <a:pt x="475" y="124"/>
                </a:lnTo>
                <a:lnTo>
                  <a:pt x="478" y="128"/>
                </a:lnTo>
                <a:lnTo>
                  <a:pt x="479" y="133"/>
                </a:lnTo>
                <a:lnTo>
                  <a:pt x="478" y="137"/>
                </a:lnTo>
                <a:lnTo>
                  <a:pt x="475" y="140"/>
                </a:lnTo>
                <a:lnTo>
                  <a:pt x="471" y="143"/>
                </a:lnTo>
                <a:lnTo>
                  <a:pt x="466" y="144"/>
                </a:lnTo>
                <a:lnTo>
                  <a:pt x="315" y="144"/>
                </a:lnTo>
                <a:lnTo>
                  <a:pt x="311" y="143"/>
                </a:lnTo>
                <a:lnTo>
                  <a:pt x="307" y="140"/>
                </a:lnTo>
                <a:lnTo>
                  <a:pt x="304" y="137"/>
                </a:lnTo>
                <a:lnTo>
                  <a:pt x="303" y="133"/>
                </a:lnTo>
                <a:lnTo>
                  <a:pt x="304" y="128"/>
                </a:lnTo>
                <a:lnTo>
                  <a:pt x="307" y="124"/>
                </a:lnTo>
                <a:lnTo>
                  <a:pt x="311" y="121"/>
                </a:lnTo>
                <a:lnTo>
                  <a:pt x="315" y="120"/>
                </a:lnTo>
                <a:close/>
                <a:moveTo>
                  <a:pt x="720" y="468"/>
                </a:moveTo>
                <a:lnTo>
                  <a:pt x="720" y="467"/>
                </a:lnTo>
                <a:lnTo>
                  <a:pt x="720" y="465"/>
                </a:lnTo>
                <a:lnTo>
                  <a:pt x="720" y="464"/>
                </a:lnTo>
                <a:lnTo>
                  <a:pt x="719" y="463"/>
                </a:lnTo>
                <a:lnTo>
                  <a:pt x="719" y="463"/>
                </a:lnTo>
                <a:lnTo>
                  <a:pt x="719" y="463"/>
                </a:lnTo>
                <a:lnTo>
                  <a:pt x="611" y="294"/>
                </a:lnTo>
                <a:lnTo>
                  <a:pt x="609" y="292"/>
                </a:lnTo>
                <a:lnTo>
                  <a:pt x="606" y="289"/>
                </a:lnTo>
                <a:lnTo>
                  <a:pt x="604" y="289"/>
                </a:lnTo>
                <a:lnTo>
                  <a:pt x="601" y="288"/>
                </a:lnTo>
                <a:lnTo>
                  <a:pt x="577" y="288"/>
                </a:lnTo>
                <a:lnTo>
                  <a:pt x="577" y="12"/>
                </a:lnTo>
                <a:lnTo>
                  <a:pt x="575" y="7"/>
                </a:lnTo>
                <a:lnTo>
                  <a:pt x="573" y="3"/>
                </a:lnTo>
                <a:lnTo>
                  <a:pt x="569" y="0"/>
                </a:lnTo>
                <a:lnTo>
                  <a:pt x="565" y="0"/>
                </a:lnTo>
                <a:lnTo>
                  <a:pt x="157" y="0"/>
                </a:lnTo>
                <a:lnTo>
                  <a:pt x="151" y="0"/>
                </a:lnTo>
                <a:lnTo>
                  <a:pt x="148" y="3"/>
                </a:lnTo>
                <a:lnTo>
                  <a:pt x="145" y="7"/>
                </a:lnTo>
                <a:lnTo>
                  <a:pt x="144" y="12"/>
                </a:lnTo>
                <a:lnTo>
                  <a:pt x="144" y="288"/>
                </a:lnTo>
                <a:lnTo>
                  <a:pt x="119" y="288"/>
                </a:lnTo>
                <a:lnTo>
                  <a:pt x="117" y="289"/>
                </a:lnTo>
                <a:lnTo>
                  <a:pt x="114" y="289"/>
                </a:lnTo>
                <a:lnTo>
                  <a:pt x="112" y="292"/>
                </a:lnTo>
                <a:lnTo>
                  <a:pt x="110" y="294"/>
                </a:lnTo>
                <a:lnTo>
                  <a:pt x="1" y="463"/>
                </a:lnTo>
                <a:lnTo>
                  <a:pt x="1" y="463"/>
                </a:lnTo>
                <a:lnTo>
                  <a:pt x="1" y="463"/>
                </a:lnTo>
                <a:lnTo>
                  <a:pt x="1" y="464"/>
                </a:lnTo>
                <a:lnTo>
                  <a:pt x="0" y="465"/>
                </a:lnTo>
                <a:lnTo>
                  <a:pt x="0" y="467"/>
                </a:lnTo>
                <a:lnTo>
                  <a:pt x="0" y="468"/>
                </a:lnTo>
                <a:lnTo>
                  <a:pt x="0" y="468"/>
                </a:lnTo>
                <a:lnTo>
                  <a:pt x="0" y="469"/>
                </a:lnTo>
                <a:lnTo>
                  <a:pt x="0" y="685"/>
                </a:lnTo>
                <a:lnTo>
                  <a:pt x="1" y="690"/>
                </a:lnTo>
                <a:lnTo>
                  <a:pt x="4" y="694"/>
                </a:lnTo>
                <a:lnTo>
                  <a:pt x="8" y="696"/>
                </a:lnTo>
                <a:lnTo>
                  <a:pt x="11" y="696"/>
                </a:lnTo>
                <a:lnTo>
                  <a:pt x="709" y="696"/>
                </a:lnTo>
                <a:lnTo>
                  <a:pt x="714" y="696"/>
                </a:lnTo>
                <a:lnTo>
                  <a:pt x="718" y="694"/>
                </a:lnTo>
                <a:lnTo>
                  <a:pt x="720" y="690"/>
                </a:lnTo>
                <a:lnTo>
                  <a:pt x="720" y="685"/>
                </a:lnTo>
                <a:lnTo>
                  <a:pt x="720" y="469"/>
                </a:lnTo>
                <a:lnTo>
                  <a:pt x="720" y="468"/>
                </a:lnTo>
                <a:lnTo>
                  <a:pt x="720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62C27C-2780-421B-A554-79F4655F0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35078" y="5469241"/>
            <a:ext cx="680229" cy="6802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27FAFDD-4949-41BF-8D68-1EDF4AB38190}"/>
              </a:ext>
            </a:extLst>
          </p:cNvPr>
          <p:cNvSpPr txBox="1"/>
          <p:nvPr/>
        </p:nvSpPr>
        <p:spPr>
          <a:xfrm>
            <a:off x="1463904" y="886143"/>
            <a:ext cx="9264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INTERNAL PROCESS PERSPECTIVE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4160C21-F361-48A2-A166-F75EBD284F0F}"/>
              </a:ext>
            </a:extLst>
          </p:cNvPr>
          <p:cNvSpPr/>
          <p:nvPr/>
        </p:nvSpPr>
        <p:spPr>
          <a:xfrm>
            <a:off x="1791916" y="3221147"/>
            <a:ext cx="1419225" cy="4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Forecast Future Demand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6CA5371-C167-4D69-82A1-5F7BD8001E16}"/>
              </a:ext>
            </a:extLst>
          </p:cNvPr>
          <p:cNvSpPr/>
          <p:nvPr/>
        </p:nvSpPr>
        <p:spPr>
          <a:xfrm>
            <a:off x="1783948" y="4056861"/>
            <a:ext cx="1419225" cy="4191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Assess Asset Condition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1C54160-E82D-4FDD-B13C-7088B9F50E97}"/>
              </a:ext>
            </a:extLst>
          </p:cNvPr>
          <p:cNvSpPr/>
          <p:nvPr/>
        </p:nvSpPr>
        <p:spPr>
          <a:xfrm>
            <a:off x="1783949" y="5032535"/>
            <a:ext cx="1419225" cy="419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Understand Asset Base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14" y="1580166"/>
            <a:ext cx="3003417" cy="2875772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30D6D37-FAFB-4A48-B319-2DCDD9B56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 flipV="1">
            <a:off x="5497463" y="2687552"/>
            <a:ext cx="539936" cy="19029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06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POLICY </a:t>
            </a:r>
            <a:r>
              <a:rPr lang="en-US" sz="3200" dirty="0" smtClean="0">
                <a:latin typeface="+mj-lt"/>
              </a:rPr>
              <a:t>COMPONENTS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231071" y="1102406"/>
            <a:ext cx="92641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A good policy needs to be consistent with the organization’s goals and aspirations for the future, while being prepared to respond to the demands of today. </a:t>
            </a: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25CC7E-9659-4033-AF7E-F4036E342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216400" y="2008772"/>
            <a:ext cx="3759200" cy="3758138"/>
            <a:chOff x="5540375" y="2870200"/>
            <a:chExt cx="1078219" cy="1077914"/>
          </a:xfrm>
          <a:solidFill>
            <a:schemeClr val="bg2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1B12C34-F8FA-4B08-9D46-F5EA12FA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6E57602-3060-43F3-8678-84886548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252E87A-6A81-40D1-9461-95D5224F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DBD0F45-41D0-4808-9E29-70A3C395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2050594-ED75-4BD6-9F30-3FF422F2D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4312" y="2268027"/>
            <a:ext cx="1052680" cy="1052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44F10B-8F3E-4EA6-8911-9BACF6193C46}"/>
              </a:ext>
            </a:extLst>
          </p:cNvPr>
          <p:cNvGrpSpPr/>
          <p:nvPr/>
        </p:nvGrpSpPr>
        <p:grpSpPr>
          <a:xfrm>
            <a:off x="711318" y="2147002"/>
            <a:ext cx="3233228" cy="820565"/>
            <a:chOff x="8209472" y="2043791"/>
            <a:chExt cx="3233228" cy="8205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98DE8D-D741-4A2E-A595-F7320F8BE839}"/>
                </a:ext>
              </a:extLst>
            </p:cNvPr>
            <p:cNvSpPr txBox="1"/>
            <p:nvPr/>
          </p:nvSpPr>
          <p:spPr>
            <a:xfrm>
              <a:off x="8209472" y="2371913"/>
              <a:ext cx="32332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dirty="0" smtClean="0"/>
                <a:t>Delivery Resources</a:t>
              </a:r>
            </a:p>
            <a:p>
              <a:pPr algn="r"/>
              <a:r>
                <a:rPr lang="en-US" sz="1600" b="1" dirty="0" smtClean="0"/>
                <a:t>HOW</a:t>
              </a:r>
              <a:r>
                <a:rPr lang="en-US" sz="1600" dirty="0" smtClean="0"/>
                <a:t> it gets done</a:t>
              </a:r>
              <a:r>
                <a:rPr lang="en-US" sz="1600" dirty="0" smtClean="0"/>
                <a:t>. </a:t>
              </a:r>
              <a:endParaRPr lang="en-US" sz="16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E0DDEB-94B0-4768-9871-27F6BE297153}"/>
                </a:ext>
              </a:extLst>
            </p:cNvPr>
            <p:cNvSpPr txBox="1"/>
            <p:nvPr/>
          </p:nvSpPr>
          <p:spPr>
            <a:xfrm>
              <a:off x="8209472" y="2043791"/>
              <a:ext cx="32332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 smtClean="0"/>
                <a:t>Service Provision</a:t>
              </a:r>
              <a:endParaRPr lang="en-US" b="1" dirty="0"/>
            </a:p>
          </p:txBody>
        </p:sp>
      </p:grpSp>
      <p:grpSp>
        <p:nvGrpSpPr>
          <p:cNvPr id="75" name="Group 74" descr="This image is an icon of a human being. ">
            <a:extLst>
              <a:ext uri="{FF2B5EF4-FFF2-40B4-BE49-F238E27FC236}">
                <a16:creationId xmlns:a16="http://schemas.microsoft.com/office/drawing/2014/main" id="{03658782-57B9-4C48-9C71-07695163187A}"/>
              </a:ext>
            </a:extLst>
          </p:cNvPr>
          <p:cNvGrpSpPr/>
          <p:nvPr/>
        </p:nvGrpSpPr>
        <p:grpSpPr>
          <a:xfrm>
            <a:off x="7284682" y="2522553"/>
            <a:ext cx="345758" cy="301578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76" name="Freeform 3445">
              <a:extLst>
                <a:ext uri="{FF2B5EF4-FFF2-40B4-BE49-F238E27FC236}">
                  <a16:creationId xmlns:a16="http://schemas.microsoft.com/office/drawing/2014/main" id="{7542754E-CB96-41C7-B68A-87941CFD3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446">
              <a:extLst>
                <a:ext uri="{FF2B5EF4-FFF2-40B4-BE49-F238E27FC236}">
                  <a16:creationId xmlns:a16="http://schemas.microsoft.com/office/drawing/2014/main" id="{334072C5-8E7E-4A65-ABAD-8FD2AA02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8" name="Group 77" descr="This image is an icon of a bar chart. ">
            <a:extLst>
              <a:ext uri="{FF2B5EF4-FFF2-40B4-BE49-F238E27FC236}">
                <a16:creationId xmlns:a16="http://schemas.microsoft.com/office/drawing/2014/main" id="{ABB60BDA-D4C1-4C07-BE44-8158EF962C92}"/>
              </a:ext>
            </a:extLst>
          </p:cNvPr>
          <p:cNvGrpSpPr/>
          <p:nvPr/>
        </p:nvGrpSpPr>
        <p:grpSpPr>
          <a:xfrm>
            <a:off x="7283722" y="4934265"/>
            <a:ext cx="347679" cy="336153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79" name="Freeform 300">
              <a:extLst>
                <a:ext uri="{FF2B5EF4-FFF2-40B4-BE49-F238E27FC236}">
                  <a16:creationId xmlns:a16="http://schemas.microsoft.com/office/drawing/2014/main" id="{079F1AF8-61FC-4E38-A00F-4F8AC7B2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301">
              <a:extLst>
                <a:ext uri="{FF2B5EF4-FFF2-40B4-BE49-F238E27FC236}">
                  <a16:creationId xmlns:a16="http://schemas.microsoft.com/office/drawing/2014/main" id="{12F6D320-A2D7-49AA-A59C-B7DFD83E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1" name="Group 80" descr="This image is an icon of gears. ">
            <a:extLst>
              <a:ext uri="{FF2B5EF4-FFF2-40B4-BE49-F238E27FC236}">
                <a16:creationId xmlns:a16="http://schemas.microsoft.com/office/drawing/2014/main" id="{CF7442ED-E503-49F5-9126-27F11E0DE074}"/>
              </a:ext>
            </a:extLst>
          </p:cNvPr>
          <p:cNvGrpSpPr/>
          <p:nvPr/>
        </p:nvGrpSpPr>
        <p:grpSpPr>
          <a:xfrm>
            <a:off x="4567322" y="4930423"/>
            <a:ext cx="334234" cy="343837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82" name="Freeform 4357">
              <a:extLst>
                <a:ext uri="{FF2B5EF4-FFF2-40B4-BE49-F238E27FC236}">
                  <a16:creationId xmlns:a16="http://schemas.microsoft.com/office/drawing/2014/main" id="{5D20C8D8-9E27-4678-9329-87F88DA4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358">
              <a:extLst>
                <a:ext uri="{FF2B5EF4-FFF2-40B4-BE49-F238E27FC236}">
                  <a16:creationId xmlns:a16="http://schemas.microsoft.com/office/drawing/2014/main" id="{51F64262-4CAE-411C-BA9D-7B6EC8255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83" descr="This image is two arrows in a circle to symbolize a process. ">
            <a:extLst>
              <a:ext uri="{FF2B5EF4-FFF2-40B4-BE49-F238E27FC236}">
                <a16:creationId xmlns:a16="http://schemas.microsoft.com/office/drawing/2014/main" id="{14DA0634-ECCE-4CF7-85D2-FEC8036445AF}"/>
              </a:ext>
            </a:extLst>
          </p:cNvPr>
          <p:cNvGrpSpPr/>
          <p:nvPr/>
        </p:nvGrpSpPr>
        <p:grpSpPr>
          <a:xfrm>
            <a:off x="5676900" y="3561872"/>
            <a:ext cx="838200" cy="651940"/>
            <a:chOff x="1474788" y="828675"/>
            <a:chExt cx="285750" cy="2222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Freeform 1682">
              <a:extLst>
                <a:ext uri="{FF2B5EF4-FFF2-40B4-BE49-F238E27FC236}">
                  <a16:creationId xmlns:a16="http://schemas.microsoft.com/office/drawing/2014/main" id="{AC2A946F-ADD8-48D4-A56D-8ED1970B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683">
              <a:extLst>
                <a:ext uri="{FF2B5EF4-FFF2-40B4-BE49-F238E27FC236}">
                  <a16:creationId xmlns:a16="http://schemas.microsoft.com/office/drawing/2014/main" id="{0B7A1438-DF2D-4224-BF82-C687BA59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" name="Graphic 5" descr="Money">
            <a:extLst>
              <a:ext uri="{FF2B5EF4-FFF2-40B4-BE49-F238E27FC236}">
                <a16:creationId xmlns:a16="http://schemas.microsoft.com/office/drawing/2014/main" id="{231049EC-B4F3-4123-B271-2B1BE53FD9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7322" y="2475123"/>
            <a:ext cx="533625" cy="5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7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POLICY </a:t>
            </a:r>
            <a:r>
              <a:rPr lang="en-US" sz="3200" dirty="0" smtClean="0">
                <a:latin typeface="+mj-lt"/>
              </a:rPr>
              <a:t>COMPONENTS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231071" y="1102406"/>
            <a:ext cx="92641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A good policy needs to be consistent with the organization’s goals and aspirations for the future, while being prepared to respond to the demands of today. </a:t>
            </a: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25CC7E-9659-4033-AF7E-F4036E342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216400" y="2008772"/>
            <a:ext cx="3759200" cy="3758138"/>
            <a:chOff x="5540375" y="2870200"/>
            <a:chExt cx="1078219" cy="1077914"/>
          </a:xfrm>
          <a:solidFill>
            <a:schemeClr val="bg2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1B12C34-F8FA-4B08-9D46-F5EA12FA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6E57602-3060-43F3-8678-84886548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252E87A-6A81-40D1-9461-95D5224F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DBD0F45-41D0-4808-9E29-70A3C395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42195816-E0EF-4C06-9319-FA2742100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08099" y="4576001"/>
            <a:ext cx="1052680" cy="10526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 descr="This image is an icon of gears. ">
            <a:extLst>
              <a:ext uri="{FF2B5EF4-FFF2-40B4-BE49-F238E27FC236}">
                <a16:creationId xmlns:a16="http://schemas.microsoft.com/office/drawing/2014/main" id="{CF7442ED-E503-49F5-9126-27F11E0DE074}"/>
              </a:ext>
            </a:extLst>
          </p:cNvPr>
          <p:cNvGrpSpPr/>
          <p:nvPr/>
        </p:nvGrpSpPr>
        <p:grpSpPr>
          <a:xfrm>
            <a:off x="4567322" y="4930423"/>
            <a:ext cx="334234" cy="343837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82" name="Freeform 4357">
              <a:extLst>
                <a:ext uri="{FF2B5EF4-FFF2-40B4-BE49-F238E27FC236}">
                  <a16:creationId xmlns:a16="http://schemas.microsoft.com/office/drawing/2014/main" id="{5D20C8D8-9E27-4678-9329-87F88DA4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358">
              <a:extLst>
                <a:ext uri="{FF2B5EF4-FFF2-40B4-BE49-F238E27FC236}">
                  <a16:creationId xmlns:a16="http://schemas.microsoft.com/office/drawing/2014/main" id="{51F64262-4CAE-411C-BA9D-7B6EC8255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83" descr="This image is two arrows in a circle to symbolize a process. ">
            <a:extLst>
              <a:ext uri="{FF2B5EF4-FFF2-40B4-BE49-F238E27FC236}">
                <a16:creationId xmlns:a16="http://schemas.microsoft.com/office/drawing/2014/main" id="{14DA0634-ECCE-4CF7-85D2-FEC8036445AF}"/>
              </a:ext>
            </a:extLst>
          </p:cNvPr>
          <p:cNvGrpSpPr/>
          <p:nvPr/>
        </p:nvGrpSpPr>
        <p:grpSpPr>
          <a:xfrm>
            <a:off x="5676900" y="3561872"/>
            <a:ext cx="838200" cy="651940"/>
            <a:chOff x="1474788" y="828675"/>
            <a:chExt cx="285750" cy="2222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Freeform 1682">
              <a:extLst>
                <a:ext uri="{FF2B5EF4-FFF2-40B4-BE49-F238E27FC236}">
                  <a16:creationId xmlns:a16="http://schemas.microsoft.com/office/drawing/2014/main" id="{AC2A946F-ADD8-48D4-A56D-8ED1970B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683">
              <a:extLst>
                <a:ext uri="{FF2B5EF4-FFF2-40B4-BE49-F238E27FC236}">
                  <a16:creationId xmlns:a16="http://schemas.microsoft.com/office/drawing/2014/main" id="{0B7A1438-DF2D-4224-BF82-C687BA59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32050594-ED75-4BD6-9F30-3FF422F2D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4312" y="2268027"/>
            <a:ext cx="1052680" cy="1052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44F10B-8F3E-4EA6-8911-9BACF6193C46}"/>
              </a:ext>
            </a:extLst>
          </p:cNvPr>
          <p:cNvGrpSpPr/>
          <p:nvPr/>
        </p:nvGrpSpPr>
        <p:grpSpPr>
          <a:xfrm>
            <a:off x="711318" y="2147002"/>
            <a:ext cx="3233228" cy="820565"/>
            <a:chOff x="8209472" y="2043791"/>
            <a:chExt cx="3233228" cy="82056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98DE8D-D741-4A2E-A595-F7320F8BE839}"/>
                </a:ext>
              </a:extLst>
            </p:cNvPr>
            <p:cNvSpPr txBox="1"/>
            <p:nvPr/>
          </p:nvSpPr>
          <p:spPr>
            <a:xfrm>
              <a:off x="8209472" y="2371913"/>
              <a:ext cx="32332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dirty="0" smtClean="0"/>
                <a:t>Delivery Resources</a:t>
              </a:r>
            </a:p>
            <a:p>
              <a:pPr algn="r"/>
              <a:r>
                <a:rPr lang="en-US" sz="1600" b="1" dirty="0" smtClean="0"/>
                <a:t>HOW</a:t>
              </a:r>
              <a:r>
                <a:rPr lang="en-US" sz="1600" dirty="0" smtClean="0"/>
                <a:t> it gets done</a:t>
              </a:r>
              <a:r>
                <a:rPr lang="en-US" sz="1600" dirty="0" smtClean="0"/>
                <a:t>. </a:t>
              </a:r>
              <a:endParaRPr lang="en-US" sz="16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E0DDEB-94B0-4768-9871-27F6BE297153}"/>
                </a:ext>
              </a:extLst>
            </p:cNvPr>
            <p:cNvSpPr txBox="1"/>
            <p:nvPr/>
          </p:nvSpPr>
          <p:spPr>
            <a:xfrm>
              <a:off x="8209472" y="2043791"/>
              <a:ext cx="32332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 smtClean="0"/>
                <a:t>SERVICE PROVISION</a:t>
              </a:r>
              <a:endParaRPr lang="en-US" b="1" dirty="0"/>
            </a:p>
          </p:txBody>
        </p:sp>
      </p:grpSp>
      <p:pic>
        <p:nvPicPr>
          <p:cNvPr id="48" name="Graphic 5" descr="Money">
            <a:extLst>
              <a:ext uri="{FF2B5EF4-FFF2-40B4-BE49-F238E27FC236}">
                <a16:creationId xmlns:a16="http://schemas.microsoft.com/office/drawing/2014/main" id="{231049EC-B4F3-4123-B271-2B1BE53FD9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7322" y="2475123"/>
            <a:ext cx="533625" cy="53362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0163476-7C3B-4403-BCBE-6E2197D4AF48}"/>
              </a:ext>
            </a:extLst>
          </p:cNvPr>
          <p:cNvSpPr txBox="1"/>
          <p:nvPr/>
        </p:nvSpPr>
        <p:spPr>
          <a:xfrm>
            <a:off x="711318" y="4745400"/>
            <a:ext cx="3233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dirty="0" smtClean="0"/>
              <a:t>WHAT</a:t>
            </a:r>
            <a:r>
              <a:rPr lang="en-US" sz="1600" dirty="0" smtClean="0"/>
              <a:t> needs to be done</a:t>
            </a:r>
          </a:p>
          <a:p>
            <a:pPr algn="r"/>
            <a:r>
              <a:rPr lang="en-US" sz="1600" b="1" dirty="0" smtClean="0"/>
              <a:t>WHERE</a:t>
            </a:r>
            <a:r>
              <a:rPr lang="en-US" sz="1600" dirty="0" smtClean="0"/>
              <a:t> and </a:t>
            </a:r>
            <a:r>
              <a:rPr lang="en-US" sz="1600" b="1" dirty="0" smtClean="0"/>
              <a:t>WHEN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C98909-5ABB-4A3D-BC52-5BB105E69483}"/>
              </a:ext>
            </a:extLst>
          </p:cNvPr>
          <p:cNvSpPr txBox="1"/>
          <p:nvPr/>
        </p:nvSpPr>
        <p:spPr>
          <a:xfrm>
            <a:off x="711318" y="5314358"/>
            <a:ext cx="32332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b="1" dirty="0" smtClean="0"/>
              <a:t>ASSET 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934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POLICY </a:t>
            </a:r>
            <a:r>
              <a:rPr lang="en-US" sz="3200" dirty="0" smtClean="0">
                <a:latin typeface="+mj-lt"/>
              </a:rPr>
              <a:t>COMPONENTS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231071" y="1102406"/>
            <a:ext cx="92641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A good policy needs to be consistent with the organization’s goals and aspirations for the future, while being prepared to respond to the demands of today. </a:t>
            </a: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25CC7E-9659-4033-AF7E-F4036E342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216400" y="2008772"/>
            <a:ext cx="3759200" cy="3758138"/>
            <a:chOff x="5540375" y="2870200"/>
            <a:chExt cx="1078219" cy="1077914"/>
          </a:xfrm>
          <a:solidFill>
            <a:schemeClr val="bg2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1B12C34-F8FA-4B08-9D46-F5EA12FA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6E57602-3060-43F3-8678-84886548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252E87A-6A81-40D1-9461-95D5224F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DBD0F45-41D0-4808-9E29-70A3C395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42195816-E0EF-4C06-9319-FA2742100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08099" y="4576001"/>
            <a:ext cx="1052680" cy="10526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7CFE83A-7B9A-4948-8C8F-A20544A4E3F8}"/>
              </a:ext>
            </a:extLst>
          </p:cNvPr>
          <p:cNvGrpSpPr/>
          <p:nvPr/>
        </p:nvGrpSpPr>
        <p:grpSpPr>
          <a:xfrm>
            <a:off x="711318" y="4745400"/>
            <a:ext cx="3233228" cy="845957"/>
            <a:chOff x="8324290" y="4745400"/>
            <a:chExt cx="3233228" cy="84595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163476-7C3B-4403-BCBE-6E2197D4AF48}"/>
                </a:ext>
              </a:extLst>
            </p:cNvPr>
            <p:cNvSpPr txBox="1"/>
            <p:nvPr/>
          </p:nvSpPr>
          <p:spPr>
            <a:xfrm>
              <a:off x="8324290" y="4745400"/>
              <a:ext cx="32332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b="1" dirty="0" smtClean="0"/>
                <a:t>WHAT</a:t>
              </a:r>
              <a:r>
                <a:rPr lang="en-US" sz="1600" dirty="0" smtClean="0"/>
                <a:t> needs to be done</a:t>
              </a:r>
            </a:p>
            <a:p>
              <a:pPr algn="r"/>
              <a:r>
                <a:rPr lang="en-US" sz="1600" b="1" dirty="0" smtClean="0"/>
                <a:t>WHERE</a:t>
              </a:r>
              <a:r>
                <a:rPr lang="en-US" sz="1600" dirty="0" smtClean="0"/>
                <a:t> and </a:t>
              </a:r>
              <a:r>
                <a:rPr lang="en-US" sz="1600" b="1" dirty="0" smtClean="0"/>
                <a:t>WHEN</a:t>
              </a:r>
              <a:r>
                <a:rPr lang="en-US" sz="1600" dirty="0" smtClean="0"/>
                <a:t>. </a:t>
              </a:r>
              <a:endParaRPr lang="en-US" sz="16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CC98909-5ABB-4A3D-BC52-5BB105E69483}"/>
                </a:ext>
              </a:extLst>
            </p:cNvPr>
            <p:cNvSpPr txBox="1"/>
            <p:nvPr/>
          </p:nvSpPr>
          <p:spPr>
            <a:xfrm>
              <a:off x="8324290" y="5314358"/>
              <a:ext cx="32332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 smtClean="0"/>
                <a:t>ASSET MANAGEMENT</a:t>
              </a:r>
              <a:endParaRPr lang="en-US" b="1" dirty="0"/>
            </a:p>
          </p:txBody>
        </p:sp>
      </p:grpSp>
      <p:grpSp>
        <p:nvGrpSpPr>
          <p:cNvPr id="81" name="Group 80" descr="This image is an icon of gears. ">
            <a:extLst>
              <a:ext uri="{FF2B5EF4-FFF2-40B4-BE49-F238E27FC236}">
                <a16:creationId xmlns:a16="http://schemas.microsoft.com/office/drawing/2014/main" id="{CF7442ED-E503-49F5-9126-27F11E0DE074}"/>
              </a:ext>
            </a:extLst>
          </p:cNvPr>
          <p:cNvGrpSpPr/>
          <p:nvPr/>
        </p:nvGrpSpPr>
        <p:grpSpPr>
          <a:xfrm>
            <a:off x="4567322" y="4930423"/>
            <a:ext cx="334234" cy="343837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82" name="Freeform 4357">
              <a:extLst>
                <a:ext uri="{FF2B5EF4-FFF2-40B4-BE49-F238E27FC236}">
                  <a16:creationId xmlns:a16="http://schemas.microsoft.com/office/drawing/2014/main" id="{5D20C8D8-9E27-4678-9329-87F88DA4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358">
              <a:extLst>
                <a:ext uri="{FF2B5EF4-FFF2-40B4-BE49-F238E27FC236}">
                  <a16:creationId xmlns:a16="http://schemas.microsoft.com/office/drawing/2014/main" id="{51F64262-4CAE-411C-BA9D-7B6EC8255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83" descr="This image is two arrows in a circle to symbolize a process. ">
            <a:extLst>
              <a:ext uri="{FF2B5EF4-FFF2-40B4-BE49-F238E27FC236}">
                <a16:creationId xmlns:a16="http://schemas.microsoft.com/office/drawing/2014/main" id="{14DA0634-ECCE-4CF7-85D2-FEC8036445AF}"/>
              </a:ext>
            </a:extLst>
          </p:cNvPr>
          <p:cNvGrpSpPr/>
          <p:nvPr/>
        </p:nvGrpSpPr>
        <p:grpSpPr>
          <a:xfrm>
            <a:off x="5676900" y="3561872"/>
            <a:ext cx="838200" cy="651940"/>
            <a:chOff x="1474788" y="828675"/>
            <a:chExt cx="285750" cy="2222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Freeform 1682">
              <a:extLst>
                <a:ext uri="{FF2B5EF4-FFF2-40B4-BE49-F238E27FC236}">
                  <a16:creationId xmlns:a16="http://schemas.microsoft.com/office/drawing/2014/main" id="{AC2A946F-ADD8-48D4-A56D-8ED1970B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683">
              <a:extLst>
                <a:ext uri="{FF2B5EF4-FFF2-40B4-BE49-F238E27FC236}">
                  <a16:creationId xmlns:a16="http://schemas.microsoft.com/office/drawing/2014/main" id="{0B7A1438-DF2D-4224-BF82-C687BA59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32050594-ED75-4BD6-9F30-3FF422F2D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4312" y="2268027"/>
            <a:ext cx="1052680" cy="1052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44F10B-8F3E-4EA6-8911-9BACF6193C46}"/>
              </a:ext>
            </a:extLst>
          </p:cNvPr>
          <p:cNvGrpSpPr/>
          <p:nvPr/>
        </p:nvGrpSpPr>
        <p:grpSpPr>
          <a:xfrm>
            <a:off x="711318" y="2147002"/>
            <a:ext cx="3233228" cy="820565"/>
            <a:chOff x="8209472" y="2043791"/>
            <a:chExt cx="3233228" cy="82056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98DE8D-D741-4A2E-A595-F7320F8BE839}"/>
                </a:ext>
              </a:extLst>
            </p:cNvPr>
            <p:cNvSpPr txBox="1"/>
            <p:nvPr/>
          </p:nvSpPr>
          <p:spPr>
            <a:xfrm>
              <a:off x="8209472" y="2371913"/>
              <a:ext cx="32332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dirty="0" smtClean="0"/>
                <a:t>Delivery Resources</a:t>
              </a:r>
            </a:p>
            <a:p>
              <a:pPr algn="r"/>
              <a:r>
                <a:rPr lang="en-US" sz="1600" b="1" dirty="0" smtClean="0"/>
                <a:t>HOW</a:t>
              </a:r>
              <a:r>
                <a:rPr lang="en-US" sz="1600" dirty="0" smtClean="0"/>
                <a:t> it gets done</a:t>
              </a:r>
              <a:r>
                <a:rPr lang="en-US" sz="1600" dirty="0" smtClean="0"/>
                <a:t>. </a:t>
              </a:r>
              <a:endParaRPr lang="en-US" sz="16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E0DDEB-94B0-4768-9871-27F6BE297153}"/>
                </a:ext>
              </a:extLst>
            </p:cNvPr>
            <p:cNvSpPr txBox="1"/>
            <p:nvPr/>
          </p:nvSpPr>
          <p:spPr>
            <a:xfrm>
              <a:off x="8209472" y="2043791"/>
              <a:ext cx="32332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 smtClean="0"/>
                <a:t>SERVICE PROVISION</a:t>
              </a:r>
              <a:endParaRPr lang="en-US" b="1" dirty="0"/>
            </a:p>
          </p:txBody>
        </p:sp>
      </p:grpSp>
      <p:pic>
        <p:nvPicPr>
          <p:cNvPr id="48" name="Graphic 5" descr="Money">
            <a:extLst>
              <a:ext uri="{FF2B5EF4-FFF2-40B4-BE49-F238E27FC236}">
                <a16:creationId xmlns:a16="http://schemas.microsoft.com/office/drawing/2014/main" id="{231049EC-B4F3-4123-B271-2B1BE53FD9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7322" y="2475123"/>
            <a:ext cx="533625" cy="53362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8342780-6568-4E96-8C62-B4B262CB8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31221" y="4576001"/>
            <a:ext cx="1052680" cy="10526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 descr="This image is an icon of a bar chart. ">
            <a:extLst>
              <a:ext uri="{FF2B5EF4-FFF2-40B4-BE49-F238E27FC236}">
                <a16:creationId xmlns:a16="http://schemas.microsoft.com/office/drawing/2014/main" id="{ABB60BDA-D4C1-4C07-BE44-8158EF962C92}"/>
              </a:ext>
            </a:extLst>
          </p:cNvPr>
          <p:cNvGrpSpPr/>
          <p:nvPr/>
        </p:nvGrpSpPr>
        <p:grpSpPr>
          <a:xfrm>
            <a:off x="7283722" y="4934265"/>
            <a:ext cx="347679" cy="336153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33" name="Freeform 300">
              <a:extLst>
                <a:ext uri="{FF2B5EF4-FFF2-40B4-BE49-F238E27FC236}">
                  <a16:creationId xmlns:a16="http://schemas.microsoft.com/office/drawing/2014/main" id="{079F1AF8-61FC-4E38-A00F-4F8AC7B2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01">
              <a:extLst>
                <a:ext uri="{FF2B5EF4-FFF2-40B4-BE49-F238E27FC236}">
                  <a16:creationId xmlns:a16="http://schemas.microsoft.com/office/drawing/2014/main" id="{12F6D320-A2D7-49AA-A59C-B7DFD83E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843676A-60C6-4359-9F0F-B8AE0300D43B}"/>
              </a:ext>
            </a:extLst>
          </p:cNvPr>
          <p:cNvSpPr txBox="1"/>
          <p:nvPr/>
        </p:nvSpPr>
        <p:spPr>
          <a:xfrm>
            <a:off x="8247454" y="4797814"/>
            <a:ext cx="3233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Stakeholder &amp; Corporate Direction</a:t>
            </a:r>
          </a:p>
          <a:p>
            <a:r>
              <a:rPr lang="en-US" sz="1600" b="1" dirty="0" smtClean="0"/>
              <a:t>WHY</a:t>
            </a:r>
            <a:r>
              <a:rPr lang="en-US" sz="1600" dirty="0" smtClean="0"/>
              <a:t> things need to be done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B1BDB2-A577-4B8C-86DE-9B1FA359B37E}"/>
              </a:ext>
            </a:extLst>
          </p:cNvPr>
          <p:cNvSpPr txBox="1"/>
          <p:nvPr/>
        </p:nvSpPr>
        <p:spPr>
          <a:xfrm>
            <a:off x="8247454" y="5351682"/>
            <a:ext cx="32332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ASSET GOVERNANCE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593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5738-883E-4D82-874A-987559CF11A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POLICY </a:t>
            </a:r>
            <a:r>
              <a:rPr lang="en-US" sz="3200" dirty="0" smtClean="0">
                <a:latin typeface="+mj-lt"/>
              </a:rPr>
              <a:t>COMPONENTS</a:t>
            </a:r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231071" y="1102406"/>
            <a:ext cx="92641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A good policy needs to be consistent with the organization’s goals and aspirations for the future, while being prepared to respond to the demands of today. </a:t>
            </a:r>
            <a:endParaRPr lang="en-US" sz="1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25CC7E-9659-4033-AF7E-F4036E342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216400" y="2008772"/>
            <a:ext cx="3759200" cy="3758138"/>
            <a:chOff x="5540375" y="2870200"/>
            <a:chExt cx="1078219" cy="1077914"/>
          </a:xfrm>
          <a:solidFill>
            <a:schemeClr val="bg2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1B12C34-F8FA-4B08-9D46-F5EA12FA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6E57602-3060-43F3-8678-84886548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252E87A-6A81-40D1-9461-95D5224F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DBD0F45-41D0-4808-9E29-70A3C395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42195816-E0EF-4C06-9319-FA2742100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08099" y="4576001"/>
            <a:ext cx="1052680" cy="10526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 descr="This image is an icon of gears. ">
            <a:extLst>
              <a:ext uri="{FF2B5EF4-FFF2-40B4-BE49-F238E27FC236}">
                <a16:creationId xmlns:a16="http://schemas.microsoft.com/office/drawing/2014/main" id="{CF7442ED-E503-49F5-9126-27F11E0DE074}"/>
              </a:ext>
            </a:extLst>
          </p:cNvPr>
          <p:cNvGrpSpPr/>
          <p:nvPr/>
        </p:nvGrpSpPr>
        <p:grpSpPr>
          <a:xfrm>
            <a:off x="4567322" y="4930423"/>
            <a:ext cx="334234" cy="343837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82" name="Freeform 4357">
              <a:extLst>
                <a:ext uri="{FF2B5EF4-FFF2-40B4-BE49-F238E27FC236}">
                  <a16:creationId xmlns:a16="http://schemas.microsoft.com/office/drawing/2014/main" id="{5D20C8D8-9E27-4678-9329-87F88DA4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358">
              <a:extLst>
                <a:ext uri="{FF2B5EF4-FFF2-40B4-BE49-F238E27FC236}">
                  <a16:creationId xmlns:a16="http://schemas.microsoft.com/office/drawing/2014/main" id="{51F64262-4CAE-411C-BA9D-7B6EC8255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4" name="Group 83" descr="This image is two arrows in a circle to symbolize a process. ">
            <a:extLst>
              <a:ext uri="{FF2B5EF4-FFF2-40B4-BE49-F238E27FC236}">
                <a16:creationId xmlns:a16="http://schemas.microsoft.com/office/drawing/2014/main" id="{14DA0634-ECCE-4CF7-85D2-FEC8036445AF}"/>
              </a:ext>
            </a:extLst>
          </p:cNvPr>
          <p:cNvGrpSpPr/>
          <p:nvPr/>
        </p:nvGrpSpPr>
        <p:grpSpPr>
          <a:xfrm>
            <a:off x="5676900" y="3561872"/>
            <a:ext cx="838200" cy="651940"/>
            <a:chOff x="1474788" y="828675"/>
            <a:chExt cx="285750" cy="2222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Freeform 1682">
              <a:extLst>
                <a:ext uri="{FF2B5EF4-FFF2-40B4-BE49-F238E27FC236}">
                  <a16:creationId xmlns:a16="http://schemas.microsoft.com/office/drawing/2014/main" id="{AC2A946F-ADD8-48D4-A56D-8ED1970B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683">
              <a:extLst>
                <a:ext uri="{FF2B5EF4-FFF2-40B4-BE49-F238E27FC236}">
                  <a16:creationId xmlns:a16="http://schemas.microsoft.com/office/drawing/2014/main" id="{0B7A1438-DF2D-4224-BF82-C687BA59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32050594-ED75-4BD6-9F30-3FF422F2D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4312" y="2268027"/>
            <a:ext cx="1052680" cy="1052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44F10B-8F3E-4EA6-8911-9BACF6193C46}"/>
              </a:ext>
            </a:extLst>
          </p:cNvPr>
          <p:cNvGrpSpPr/>
          <p:nvPr/>
        </p:nvGrpSpPr>
        <p:grpSpPr>
          <a:xfrm>
            <a:off x="711318" y="2147002"/>
            <a:ext cx="3233228" cy="820565"/>
            <a:chOff x="8209472" y="2043791"/>
            <a:chExt cx="3233228" cy="82056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98DE8D-D741-4A2E-A595-F7320F8BE839}"/>
                </a:ext>
              </a:extLst>
            </p:cNvPr>
            <p:cNvSpPr txBox="1"/>
            <p:nvPr/>
          </p:nvSpPr>
          <p:spPr>
            <a:xfrm>
              <a:off x="8209472" y="2371913"/>
              <a:ext cx="32332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dirty="0" smtClean="0"/>
                <a:t>Delivery Resources</a:t>
              </a:r>
            </a:p>
            <a:p>
              <a:pPr algn="r"/>
              <a:r>
                <a:rPr lang="en-US" sz="1600" b="1" dirty="0" smtClean="0"/>
                <a:t>HOW</a:t>
              </a:r>
              <a:r>
                <a:rPr lang="en-US" sz="1600" dirty="0" smtClean="0"/>
                <a:t> it gets done</a:t>
              </a:r>
              <a:r>
                <a:rPr lang="en-US" sz="1600" dirty="0" smtClean="0"/>
                <a:t>. </a:t>
              </a:r>
              <a:endParaRPr lang="en-US" sz="16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E0DDEB-94B0-4768-9871-27F6BE297153}"/>
                </a:ext>
              </a:extLst>
            </p:cNvPr>
            <p:cNvSpPr txBox="1"/>
            <p:nvPr/>
          </p:nvSpPr>
          <p:spPr>
            <a:xfrm>
              <a:off x="8209472" y="2043791"/>
              <a:ext cx="32332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b="1" dirty="0" smtClean="0"/>
                <a:t>SERVICE PROVISION</a:t>
              </a:r>
              <a:endParaRPr lang="en-US" b="1" dirty="0"/>
            </a:p>
          </p:txBody>
        </p:sp>
      </p:grpSp>
      <p:pic>
        <p:nvPicPr>
          <p:cNvPr id="48" name="Graphic 5" descr="Money">
            <a:extLst>
              <a:ext uri="{FF2B5EF4-FFF2-40B4-BE49-F238E27FC236}">
                <a16:creationId xmlns:a16="http://schemas.microsoft.com/office/drawing/2014/main" id="{231049EC-B4F3-4123-B271-2B1BE53FD9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7322" y="2475123"/>
            <a:ext cx="533625" cy="5336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843676A-60C6-4359-9F0F-B8AE0300D43B}"/>
              </a:ext>
            </a:extLst>
          </p:cNvPr>
          <p:cNvSpPr txBox="1"/>
          <p:nvPr/>
        </p:nvSpPr>
        <p:spPr>
          <a:xfrm>
            <a:off x="8247454" y="4797814"/>
            <a:ext cx="3233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Stakeholder &amp; Corporate Direction</a:t>
            </a:r>
          </a:p>
          <a:p>
            <a:r>
              <a:rPr lang="en-US" sz="1600" b="1" dirty="0" smtClean="0"/>
              <a:t>WHY</a:t>
            </a:r>
            <a:r>
              <a:rPr lang="en-US" sz="1600" dirty="0" smtClean="0"/>
              <a:t> things need to be done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B1BDB2-A577-4B8C-86DE-9B1FA359B37E}"/>
              </a:ext>
            </a:extLst>
          </p:cNvPr>
          <p:cNvSpPr txBox="1"/>
          <p:nvPr/>
        </p:nvSpPr>
        <p:spPr>
          <a:xfrm>
            <a:off x="8247454" y="5351682"/>
            <a:ext cx="32332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ASSET GOVERNANCE</a:t>
            </a:r>
            <a:endParaRPr lang="en-US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8342780-6568-4E96-8C62-B4B262CB8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31221" y="4576001"/>
            <a:ext cx="1052680" cy="10526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 descr="This image is an icon of a bar chart. ">
            <a:extLst>
              <a:ext uri="{FF2B5EF4-FFF2-40B4-BE49-F238E27FC236}">
                <a16:creationId xmlns:a16="http://schemas.microsoft.com/office/drawing/2014/main" id="{ABB60BDA-D4C1-4C07-BE44-8158EF962C92}"/>
              </a:ext>
            </a:extLst>
          </p:cNvPr>
          <p:cNvGrpSpPr/>
          <p:nvPr/>
        </p:nvGrpSpPr>
        <p:grpSpPr>
          <a:xfrm>
            <a:off x="7283722" y="4934265"/>
            <a:ext cx="347679" cy="336153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33" name="Freeform 300">
              <a:extLst>
                <a:ext uri="{FF2B5EF4-FFF2-40B4-BE49-F238E27FC236}">
                  <a16:creationId xmlns:a16="http://schemas.microsoft.com/office/drawing/2014/main" id="{079F1AF8-61FC-4E38-A00F-4F8AC7B2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01">
              <a:extLst>
                <a:ext uri="{FF2B5EF4-FFF2-40B4-BE49-F238E27FC236}">
                  <a16:creationId xmlns:a16="http://schemas.microsoft.com/office/drawing/2014/main" id="{12F6D320-A2D7-49AA-A59C-B7DFD83E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BF6ABAB-99E8-47DB-B0E7-7897C92C3938}"/>
              </a:ext>
            </a:extLst>
          </p:cNvPr>
          <p:cNvSpPr txBox="1"/>
          <p:nvPr/>
        </p:nvSpPr>
        <p:spPr>
          <a:xfrm>
            <a:off x="8247454" y="2475124"/>
            <a:ext cx="3233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HOW</a:t>
            </a:r>
            <a:r>
              <a:rPr lang="en-US" sz="1600" dirty="0" smtClean="0"/>
              <a:t> the service is received</a:t>
            </a:r>
          </a:p>
          <a:p>
            <a:r>
              <a:rPr lang="en-US" sz="1600" dirty="0" smtClean="0"/>
              <a:t>Does the service </a:t>
            </a:r>
            <a:r>
              <a:rPr lang="en-US" sz="1600" b="1" dirty="0" smtClean="0"/>
              <a:t>MEET THE NEEDS</a:t>
            </a:r>
            <a:endParaRPr lang="en-US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8B7CBA-912D-4B48-A3A6-8510F1ACEF46}"/>
              </a:ext>
            </a:extLst>
          </p:cNvPr>
          <p:cNvSpPr txBox="1"/>
          <p:nvPr/>
        </p:nvSpPr>
        <p:spPr>
          <a:xfrm>
            <a:off x="8247454" y="2147002"/>
            <a:ext cx="32332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CUSTOMER </a:t>
            </a:r>
            <a:r>
              <a:rPr lang="en-US" b="1" dirty="0"/>
              <a:t>PERSPECTIVE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163476-7C3B-4403-BCBE-6E2197D4AF48}"/>
              </a:ext>
            </a:extLst>
          </p:cNvPr>
          <p:cNvSpPr txBox="1"/>
          <p:nvPr/>
        </p:nvSpPr>
        <p:spPr>
          <a:xfrm>
            <a:off x="711318" y="4745400"/>
            <a:ext cx="3233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dirty="0" smtClean="0"/>
              <a:t>WHAT</a:t>
            </a:r>
            <a:r>
              <a:rPr lang="en-US" sz="1600" dirty="0" smtClean="0"/>
              <a:t> needs to be done</a:t>
            </a:r>
          </a:p>
          <a:p>
            <a:pPr algn="r"/>
            <a:r>
              <a:rPr lang="en-US" sz="1600" b="1" dirty="0" smtClean="0"/>
              <a:t>WHERE</a:t>
            </a:r>
            <a:r>
              <a:rPr lang="en-US" sz="1600" dirty="0" smtClean="0"/>
              <a:t> and </a:t>
            </a:r>
            <a:r>
              <a:rPr lang="en-US" sz="1600" b="1" dirty="0" smtClean="0"/>
              <a:t>WHEN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C98909-5ABB-4A3D-BC52-5BB105E69483}"/>
              </a:ext>
            </a:extLst>
          </p:cNvPr>
          <p:cNvSpPr txBox="1"/>
          <p:nvPr/>
        </p:nvSpPr>
        <p:spPr>
          <a:xfrm>
            <a:off x="711318" y="5314358"/>
            <a:ext cx="32332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b="1" dirty="0" smtClean="0"/>
              <a:t>ASSET MANAGEMENT</a:t>
            </a:r>
            <a:endParaRPr lang="en-US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570AF8D-5346-44BD-82DE-4E39FE2807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93897" y="2230981"/>
            <a:ext cx="1052680" cy="1052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 descr="This image is an icon of a human being. ">
            <a:extLst>
              <a:ext uri="{FF2B5EF4-FFF2-40B4-BE49-F238E27FC236}">
                <a16:creationId xmlns:a16="http://schemas.microsoft.com/office/drawing/2014/main" id="{03658782-57B9-4C48-9C71-07695163187A}"/>
              </a:ext>
            </a:extLst>
          </p:cNvPr>
          <p:cNvGrpSpPr/>
          <p:nvPr/>
        </p:nvGrpSpPr>
        <p:grpSpPr>
          <a:xfrm>
            <a:off x="7247358" y="2606532"/>
            <a:ext cx="345758" cy="301578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49" name="Freeform 3445">
              <a:extLst>
                <a:ext uri="{FF2B5EF4-FFF2-40B4-BE49-F238E27FC236}">
                  <a16:creationId xmlns:a16="http://schemas.microsoft.com/office/drawing/2014/main" id="{7542754E-CB96-41C7-B68A-87941CFD3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3446">
              <a:extLst>
                <a:ext uri="{FF2B5EF4-FFF2-40B4-BE49-F238E27FC236}">
                  <a16:creationId xmlns:a16="http://schemas.microsoft.com/office/drawing/2014/main" id="{334072C5-8E7E-4A65-ABAD-8FD2AA02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86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D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1737"/>
      </a:accent1>
      <a:accent2>
        <a:srgbClr val="FFC427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Balanced_Scorecard.pptx" id="{10ED7897-4190-42E8-9E5A-9BA30033AB56}" vid="{5E997269-9069-4613-A476-408DDBC8C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Balanced scorecard, from 24Slides</Template>
  <TotalTime>0</TotalTime>
  <Words>1287</Words>
  <Application>Microsoft Office PowerPoint</Application>
  <PresentationFormat>Widescreen</PresentationFormat>
  <Paragraphs>257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Office Theme</vt:lpstr>
      <vt:lpstr>Balanced scorecard slide 1</vt:lpstr>
      <vt:lpstr>Balanced scorecard slide 2</vt:lpstr>
      <vt:lpstr>Balanced scorecard slide 3</vt:lpstr>
      <vt:lpstr>Balanced scorecard slide 4</vt:lpstr>
      <vt:lpstr>Balanced scorecard slide 6</vt:lpstr>
      <vt:lpstr>Balanced scorecard slide 2</vt:lpstr>
      <vt:lpstr>Balanced scorecard slide 2</vt:lpstr>
      <vt:lpstr>Balanced scorecard slide 2</vt:lpstr>
      <vt:lpstr>Balanced scorecard slide 2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7</vt:lpstr>
      <vt:lpstr>Balanced scorecard slide 8</vt:lpstr>
      <vt:lpstr>Balanced scorecard slide 5</vt:lpstr>
      <vt:lpstr>Balanced scorecard slide 5</vt:lpstr>
      <vt:lpstr>Balanced scorecard slide 10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2019-03-26T17:10:13Z</dcterms:created>
  <dcterms:modified xsi:type="dcterms:W3CDTF">2019-03-28T22:34:13Z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2018-11-28T18:24:19.6333999Z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